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8"/>
  </p:notesMasterIdLst>
  <p:sldIdLst>
    <p:sldId id="256" r:id="rId2"/>
    <p:sldId id="257" r:id="rId3"/>
    <p:sldId id="268" r:id="rId4"/>
    <p:sldId id="266" r:id="rId5"/>
    <p:sldId id="267" r:id="rId6"/>
    <p:sldId id="269" r:id="rId7"/>
    <p:sldId id="270" r:id="rId8"/>
    <p:sldId id="271" r:id="rId9"/>
    <p:sldId id="272" r:id="rId10"/>
    <p:sldId id="273" r:id="rId11"/>
    <p:sldId id="274" r:id="rId12"/>
    <p:sldId id="275" r:id="rId13"/>
    <p:sldId id="276" r:id="rId14"/>
    <p:sldId id="277" r:id="rId15"/>
    <p:sldId id="278" r:id="rId16"/>
    <p:sldId id="26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24412" autoAdjust="0"/>
    <p:restoredTop sz="89660"/>
  </p:normalViewPr>
  <p:slideViewPr>
    <p:cSldViewPr snapToGrid="0" snapToObjects="1">
      <p:cViewPr varScale="1">
        <p:scale>
          <a:sx n="65" d="100"/>
          <a:sy n="65" d="100"/>
        </p:scale>
        <p:origin x="-558" y="-10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dirty="0"/>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7BC88C-6AF9-4918-BFFC-21FAB1F037F0}" type="datetimeFigureOut">
              <a:rPr lang="tr-TR" smtClean="0"/>
              <a:pPr/>
              <a:t>16.12.2021</a:t>
            </a:fld>
            <a:endParaRPr lang="tr-TR" dirty="0"/>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dirty="0"/>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dirty="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7A66D0-14EF-479C-966F-1A1A091F3212}" type="slidenum">
              <a:rPr lang="tr-TR" smtClean="0"/>
              <a:pPr/>
              <a:t>‹#›</a:t>
            </a:fld>
            <a:endParaRPr lang="tr-TR" dirty="0"/>
          </a:p>
        </p:txBody>
      </p:sp>
    </p:spTree>
    <p:extLst>
      <p:ext uri="{BB962C8B-B14F-4D97-AF65-F5344CB8AC3E}">
        <p14:creationId xmlns:p14="http://schemas.microsoft.com/office/powerpoint/2010/main" xmlns="" val="3220946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youtube.com/watch?v=tjsUt6YW9go"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youtube.com/watch?v=mlIVuRUyQvE"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youtube.com/watch?v=k5ldfG19-2M"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youtube.com/watch?v=junBvKGZCDc" TargetMode="External"/><Relationship Id="rId2" Type="http://schemas.openxmlformats.org/officeDocument/2006/relationships/slide" Target="../slides/slide11.xml"/><Relationship Id="rId1" Type="http://schemas.openxmlformats.org/officeDocument/2006/relationships/notesMaster" Target="../notesMasters/notesMaster1.xml"/><Relationship Id="rId5" Type="http://schemas.openxmlformats.org/officeDocument/2006/relationships/hyperlink" Target="https://www.youtube.com/watch?v=HzdK_JC2BE4" TargetMode="External"/><Relationship Id="rId4" Type="http://schemas.openxmlformats.org/officeDocument/2006/relationships/hyperlink" Target="https://www.youtube.com/watch?v=dvSD1EAlAUQ"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youtube.com/watch?v=syQNJ8T0qp8"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a:t>https://www.youtube.com/watch?v=GU6OuRbMQ-I</a:t>
            </a:r>
          </a:p>
        </p:txBody>
      </p:sp>
      <p:sp>
        <p:nvSpPr>
          <p:cNvPr id="4" name="Slayt Numarası Yer Tutucusu 3"/>
          <p:cNvSpPr>
            <a:spLocks noGrp="1"/>
          </p:cNvSpPr>
          <p:nvPr>
            <p:ph type="sldNum" sz="quarter" idx="10"/>
          </p:nvPr>
        </p:nvSpPr>
        <p:spPr/>
        <p:txBody>
          <a:bodyPr/>
          <a:lstStyle/>
          <a:p>
            <a:fld id="{F37A66D0-14EF-479C-966F-1A1A091F3212}" type="slidenum">
              <a:rPr lang="tr-TR" smtClean="0"/>
              <a:pPr/>
              <a:t>2</a:t>
            </a:fld>
            <a:endParaRPr lang="tr-TR" dirty="0"/>
          </a:p>
        </p:txBody>
      </p:sp>
    </p:spTree>
    <p:extLst>
      <p:ext uri="{BB962C8B-B14F-4D97-AF65-F5344CB8AC3E}">
        <p14:creationId xmlns:p14="http://schemas.microsoft.com/office/powerpoint/2010/main" xmlns="" val="4049986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r>
              <a:rPr lang="en-US" dirty="0" smtClean="0">
                <a:hlinkClick r:id="rId3"/>
              </a:rPr>
              <a:t>GO BEHIND THE SCENES OF "INTERSTELLAR" | Christopher Nolan movie. - YouTube</a:t>
            </a:r>
            <a:endParaRPr lang="tr-TR" dirty="0"/>
          </a:p>
        </p:txBody>
      </p:sp>
      <p:sp>
        <p:nvSpPr>
          <p:cNvPr id="4" name="3 Slayt Numarası Yer Tutucusu"/>
          <p:cNvSpPr>
            <a:spLocks noGrp="1"/>
          </p:cNvSpPr>
          <p:nvPr>
            <p:ph type="sldNum" sz="quarter" idx="10"/>
          </p:nvPr>
        </p:nvSpPr>
        <p:spPr/>
        <p:txBody>
          <a:bodyPr/>
          <a:lstStyle/>
          <a:p>
            <a:fld id="{F37A66D0-14EF-479C-966F-1A1A091F3212}" type="slidenum">
              <a:rPr lang="tr-TR" smtClean="0"/>
              <a:pPr/>
              <a:t>13</a:t>
            </a:fld>
            <a:endParaRPr lang="tr-T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r>
              <a:rPr lang="tr-TR" dirty="0" err="1" smtClean="0">
                <a:hlinkClick r:id="rId3"/>
              </a:rPr>
              <a:t>Dunkirk</a:t>
            </a:r>
            <a:r>
              <a:rPr lang="tr-TR" dirty="0" smtClean="0">
                <a:hlinkClick r:id="rId3"/>
              </a:rPr>
              <a:t> | </a:t>
            </a:r>
            <a:r>
              <a:rPr lang="tr-TR" dirty="0" err="1" smtClean="0">
                <a:hlinkClick r:id="rId3"/>
              </a:rPr>
              <a:t>Home</a:t>
            </a:r>
            <a:r>
              <a:rPr lang="tr-TR" dirty="0" smtClean="0">
                <a:hlinkClick r:id="rId3"/>
              </a:rPr>
              <a:t> - </a:t>
            </a:r>
            <a:r>
              <a:rPr lang="tr-TR" dirty="0" err="1" smtClean="0">
                <a:hlinkClick r:id="rId3"/>
              </a:rPr>
              <a:t>YouTube</a:t>
            </a:r>
            <a:endParaRPr lang="tr-TR" dirty="0"/>
          </a:p>
        </p:txBody>
      </p:sp>
      <p:sp>
        <p:nvSpPr>
          <p:cNvPr id="4" name="3 Slayt Numarası Yer Tutucusu"/>
          <p:cNvSpPr>
            <a:spLocks noGrp="1"/>
          </p:cNvSpPr>
          <p:nvPr>
            <p:ph type="sldNum" sz="quarter" idx="10"/>
          </p:nvPr>
        </p:nvSpPr>
        <p:spPr/>
        <p:txBody>
          <a:bodyPr/>
          <a:lstStyle/>
          <a:p>
            <a:fld id="{F37A66D0-14EF-479C-966F-1A1A091F3212}" type="slidenum">
              <a:rPr lang="tr-TR" smtClean="0"/>
              <a:pPr/>
              <a:t>14</a:t>
            </a:fld>
            <a:endParaRPr lang="tr-T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r>
              <a:rPr lang="en-US" dirty="0" smtClean="0">
                <a:hlinkClick r:id="rId3"/>
              </a:rPr>
              <a:t>Incredible Behind The Scenes Secrets From The Making Of Tenet - YouTube</a:t>
            </a:r>
            <a:endParaRPr lang="tr-TR" dirty="0"/>
          </a:p>
        </p:txBody>
      </p:sp>
      <p:sp>
        <p:nvSpPr>
          <p:cNvPr id="4" name="3 Slayt Numarası Yer Tutucusu"/>
          <p:cNvSpPr>
            <a:spLocks noGrp="1"/>
          </p:cNvSpPr>
          <p:nvPr>
            <p:ph type="sldNum" sz="quarter" idx="10"/>
          </p:nvPr>
        </p:nvSpPr>
        <p:spPr/>
        <p:txBody>
          <a:bodyPr/>
          <a:lstStyle/>
          <a:p>
            <a:fld id="{F37A66D0-14EF-479C-966F-1A1A091F3212}" type="slidenum">
              <a:rPr lang="tr-TR" smtClean="0"/>
              <a:pPr/>
              <a:t>15</a:t>
            </a:fld>
            <a:endParaRPr lang="tr-T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=RHRnYeZL5Pc</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5</a:t>
            </a:fld>
            <a:endParaRPr lang="tr-TR"/>
          </a:p>
        </p:txBody>
      </p:sp>
    </p:spTree>
    <p:extLst>
      <p:ext uri="{BB962C8B-B14F-4D97-AF65-F5344CB8AC3E}">
        <p14:creationId xmlns:p14="http://schemas.microsoft.com/office/powerpoint/2010/main" xmlns="" val="793040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=xH5h1Q-H3bc</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6</a:t>
            </a:fld>
            <a:endParaRPr lang="tr-TR"/>
          </a:p>
        </p:txBody>
      </p:sp>
    </p:spTree>
    <p:extLst>
      <p:ext uri="{BB962C8B-B14F-4D97-AF65-F5344CB8AC3E}">
        <p14:creationId xmlns:p14="http://schemas.microsoft.com/office/powerpoint/2010/main" xmlns="" val="1157944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=emIHzg4VH8A</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7</a:t>
            </a:fld>
            <a:endParaRPr lang="tr-TR"/>
          </a:p>
        </p:txBody>
      </p:sp>
    </p:spTree>
    <p:extLst>
      <p:ext uri="{BB962C8B-B14F-4D97-AF65-F5344CB8AC3E}">
        <p14:creationId xmlns:p14="http://schemas.microsoft.com/office/powerpoint/2010/main" xmlns="" val="4237934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=neY2xVmOfUM</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8</a:t>
            </a:fld>
            <a:endParaRPr lang="tr-TR"/>
          </a:p>
        </p:txBody>
      </p:sp>
    </p:spTree>
    <p:extLst>
      <p:ext uri="{BB962C8B-B14F-4D97-AF65-F5344CB8AC3E}">
        <p14:creationId xmlns:p14="http://schemas.microsoft.com/office/powerpoint/2010/main" xmlns="" val="3709468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https</a:t>
            </a:r>
            <a:r>
              <a:rPr lang="tr-TR" dirty="0"/>
              <a:t>://</a:t>
            </a:r>
            <a:r>
              <a:rPr lang="tr-TR" dirty="0" err="1"/>
              <a:t>www.youtube.com</a:t>
            </a:r>
            <a:r>
              <a:rPr lang="tr-TR" dirty="0"/>
              <a:t>/</a:t>
            </a:r>
            <a:r>
              <a:rPr lang="tr-TR" dirty="0" err="1"/>
              <a:t>watch?v</a:t>
            </a:r>
            <a:r>
              <a:rPr lang="tr-TR" dirty="0"/>
              <a:t>=bBFFhMVk0FU</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9</a:t>
            </a:fld>
            <a:endParaRPr lang="tr-TR"/>
          </a:p>
        </p:txBody>
      </p:sp>
    </p:spTree>
    <p:extLst>
      <p:ext uri="{BB962C8B-B14F-4D97-AF65-F5344CB8AC3E}">
        <p14:creationId xmlns:p14="http://schemas.microsoft.com/office/powerpoint/2010/main" xmlns="" val="276090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a:p>
            <a:r>
              <a:rPr lang="tr-TR" dirty="0" err="1"/>
              <a:t>https</a:t>
            </a:r>
            <a:r>
              <a:rPr lang="tr-TR" dirty="0"/>
              <a:t>://</a:t>
            </a:r>
            <a:r>
              <a:rPr lang="tr-TR" dirty="0" err="1"/>
              <a:t>tr.wikipedia.org</a:t>
            </a:r>
            <a:r>
              <a:rPr lang="tr-TR" dirty="0"/>
              <a:t>/</a:t>
            </a:r>
            <a:r>
              <a:rPr lang="tr-TR" dirty="0" err="1"/>
              <a:t>wiki</a:t>
            </a:r>
            <a:r>
              <a:rPr lang="tr-TR" dirty="0"/>
              <a:t>/Kara_%C5%9E%C3%B6valye#Ba%C5%9Far%C4%B1lar</a:t>
            </a:r>
          </a:p>
          <a:p>
            <a:r>
              <a:rPr lang="tr-TR" dirty="0" err="1"/>
              <a:t>https</a:t>
            </a:r>
            <a:r>
              <a:rPr lang="tr-TR" dirty="0"/>
              <a:t>://</a:t>
            </a:r>
            <a:r>
              <a:rPr lang="tr-TR" dirty="0" err="1"/>
              <a:t>www.youtube.com</a:t>
            </a:r>
            <a:r>
              <a:rPr lang="tr-TR" dirty="0"/>
              <a:t>/</a:t>
            </a:r>
            <a:r>
              <a:rPr lang="tr-TR" dirty="0" err="1"/>
              <a:t>watch?v</a:t>
            </a:r>
            <a:r>
              <a:rPr lang="tr-TR" dirty="0"/>
              <a:t>=9oiaQLz_OoI</a:t>
            </a:r>
          </a:p>
        </p:txBody>
      </p:sp>
      <p:sp>
        <p:nvSpPr>
          <p:cNvPr id="4" name="Slayt Numarası Yer Tutucusu 3"/>
          <p:cNvSpPr>
            <a:spLocks noGrp="1"/>
          </p:cNvSpPr>
          <p:nvPr>
            <p:ph type="sldNum" sz="quarter" idx="5"/>
          </p:nvPr>
        </p:nvSpPr>
        <p:spPr/>
        <p:txBody>
          <a:bodyPr/>
          <a:lstStyle/>
          <a:p>
            <a:fld id="{F37A66D0-14EF-479C-966F-1A1A091F3212}" type="slidenum">
              <a:rPr lang="tr-TR" smtClean="0"/>
              <a:pPr/>
              <a:t>10</a:t>
            </a:fld>
            <a:endParaRPr lang="tr-TR"/>
          </a:p>
        </p:txBody>
      </p:sp>
    </p:spTree>
    <p:extLst>
      <p:ext uri="{BB962C8B-B14F-4D97-AF65-F5344CB8AC3E}">
        <p14:creationId xmlns:p14="http://schemas.microsoft.com/office/powerpoint/2010/main" xmlns="" val="3178504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r>
              <a:rPr lang="en-US" dirty="0" smtClean="0">
                <a:hlinkClick r:id="rId3"/>
              </a:rPr>
              <a:t>Inception Hallway Dream Fight - Art of the Scene – YouTube</a:t>
            </a:r>
            <a:endParaRPr lang="tr-TR" dirty="0" smtClean="0"/>
          </a:p>
          <a:p>
            <a:r>
              <a:rPr lang="tr-TR" dirty="0" err="1" smtClean="0">
                <a:hlinkClick r:id="rId4"/>
              </a:rPr>
              <a:t>Inception</a:t>
            </a:r>
            <a:r>
              <a:rPr lang="tr-TR" dirty="0" smtClean="0">
                <a:hlinkClick r:id="rId4"/>
              </a:rPr>
              <a:t> </a:t>
            </a:r>
            <a:r>
              <a:rPr lang="tr-TR" dirty="0" err="1" smtClean="0">
                <a:hlinkClick r:id="rId4"/>
              </a:rPr>
              <a:t>Penrose</a:t>
            </a:r>
            <a:r>
              <a:rPr lang="tr-TR" dirty="0" smtClean="0">
                <a:hlinkClick r:id="rId4"/>
              </a:rPr>
              <a:t> </a:t>
            </a:r>
            <a:r>
              <a:rPr lang="tr-TR" dirty="0" err="1" smtClean="0">
                <a:hlinkClick r:id="rId4"/>
              </a:rPr>
              <a:t>Steps</a:t>
            </a:r>
            <a:r>
              <a:rPr lang="tr-TR" dirty="0" smtClean="0">
                <a:hlinkClick r:id="rId4"/>
              </a:rPr>
              <a:t> - </a:t>
            </a:r>
            <a:r>
              <a:rPr lang="tr-TR" dirty="0" err="1" smtClean="0">
                <a:hlinkClick r:id="rId4"/>
              </a:rPr>
              <a:t>YouTube</a:t>
            </a:r>
            <a:endParaRPr lang="tr-TR" dirty="0" smtClean="0"/>
          </a:p>
          <a:p>
            <a:r>
              <a:rPr lang="tr-TR" dirty="0" err="1" smtClean="0">
                <a:hlinkClick r:id="rId5"/>
              </a:rPr>
              <a:t>Inception</a:t>
            </a:r>
            <a:r>
              <a:rPr lang="tr-TR" dirty="0" smtClean="0">
                <a:hlinkClick r:id="rId5"/>
              </a:rPr>
              <a:t> </a:t>
            </a:r>
            <a:r>
              <a:rPr lang="tr-TR" dirty="0" err="1" smtClean="0">
                <a:hlinkClick r:id="rId5"/>
              </a:rPr>
              <a:t>Behind</a:t>
            </a:r>
            <a:r>
              <a:rPr lang="tr-TR" dirty="0" smtClean="0">
                <a:hlinkClick r:id="rId5"/>
              </a:rPr>
              <a:t> </a:t>
            </a:r>
            <a:r>
              <a:rPr lang="tr-TR" dirty="0" err="1" smtClean="0">
                <a:hlinkClick r:id="rId5"/>
              </a:rPr>
              <a:t>the</a:t>
            </a:r>
            <a:r>
              <a:rPr lang="tr-TR" dirty="0" smtClean="0">
                <a:hlinkClick r:id="rId5"/>
              </a:rPr>
              <a:t> </a:t>
            </a:r>
            <a:r>
              <a:rPr lang="tr-TR" dirty="0" err="1" smtClean="0">
                <a:hlinkClick r:id="rId5"/>
              </a:rPr>
              <a:t>Scenes</a:t>
            </a:r>
            <a:r>
              <a:rPr lang="tr-TR" dirty="0" smtClean="0">
                <a:hlinkClick r:id="rId5"/>
              </a:rPr>
              <a:t> - </a:t>
            </a:r>
            <a:r>
              <a:rPr lang="tr-TR" dirty="0" err="1" smtClean="0">
                <a:hlinkClick r:id="rId5"/>
              </a:rPr>
              <a:t>Escher</a:t>
            </a:r>
            <a:r>
              <a:rPr lang="tr-TR" dirty="0" smtClean="0">
                <a:hlinkClick r:id="rId5"/>
              </a:rPr>
              <a:t> </a:t>
            </a:r>
            <a:r>
              <a:rPr lang="tr-TR" dirty="0" err="1" smtClean="0">
                <a:hlinkClick r:id="rId5"/>
              </a:rPr>
              <a:t>Staircase</a:t>
            </a:r>
            <a:r>
              <a:rPr lang="tr-TR" dirty="0" smtClean="0">
                <a:hlinkClick r:id="rId5"/>
              </a:rPr>
              <a:t> (2010) Leonardo </a:t>
            </a:r>
            <a:r>
              <a:rPr lang="tr-TR" dirty="0" err="1" smtClean="0">
                <a:hlinkClick r:id="rId5"/>
              </a:rPr>
              <a:t>DiCaprio</a:t>
            </a:r>
            <a:r>
              <a:rPr lang="tr-TR" dirty="0" smtClean="0">
                <a:hlinkClick r:id="rId5"/>
              </a:rPr>
              <a:t>, </a:t>
            </a:r>
            <a:r>
              <a:rPr lang="tr-TR" dirty="0" err="1" smtClean="0">
                <a:hlinkClick r:id="rId5"/>
              </a:rPr>
              <a:t>Tom</a:t>
            </a:r>
            <a:r>
              <a:rPr lang="tr-TR" dirty="0" smtClean="0">
                <a:hlinkClick r:id="rId5"/>
              </a:rPr>
              <a:t> </a:t>
            </a:r>
            <a:r>
              <a:rPr lang="tr-TR" dirty="0" err="1" smtClean="0">
                <a:hlinkClick r:id="rId5"/>
              </a:rPr>
              <a:t>Hardy</a:t>
            </a:r>
            <a:r>
              <a:rPr lang="tr-TR" dirty="0" smtClean="0">
                <a:hlinkClick r:id="rId5"/>
              </a:rPr>
              <a:t> </a:t>
            </a:r>
            <a:r>
              <a:rPr lang="tr-TR" dirty="0" err="1" smtClean="0">
                <a:hlinkClick r:id="rId5"/>
              </a:rPr>
              <a:t>Movie</a:t>
            </a:r>
            <a:r>
              <a:rPr lang="tr-TR" dirty="0" smtClean="0">
                <a:hlinkClick r:id="rId5"/>
              </a:rPr>
              <a:t> HD - </a:t>
            </a:r>
            <a:r>
              <a:rPr lang="tr-TR" dirty="0" err="1" smtClean="0">
                <a:hlinkClick r:id="rId5"/>
              </a:rPr>
              <a:t>YouTube</a:t>
            </a:r>
            <a:endParaRPr lang="tr-TR" dirty="0"/>
          </a:p>
        </p:txBody>
      </p:sp>
      <p:sp>
        <p:nvSpPr>
          <p:cNvPr id="4" name="3 Slayt Numarası Yer Tutucusu"/>
          <p:cNvSpPr>
            <a:spLocks noGrp="1"/>
          </p:cNvSpPr>
          <p:nvPr>
            <p:ph type="sldNum" sz="quarter" idx="10"/>
          </p:nvPr>
        </p:nvSpPr>
        <p:spPr/>
        <p:txBody>
          <a:bodyPr/>
          <a:lstStyle/>
          <a:p>
            <a:fld id="{F37A66D0-14EF-479C-966F-1A1A091F3212}" type="slidenum">
              <a:rPr lang="tr-TR" smtClean="0"/>
              <a:pPr/>
              <a:t>11</a:t>
            </a:fld>
            <a:endParaRPr lang="tr-T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Slayt Görüntüsü Yer Tutucusu"/>
          <p:cNvSpPr>
            <a:spLocks noGrp="1" noRot="1" noChangeAspect="1"/>
          </p:cNvSpPr>
          <p:nvPr>
            <p:ph type="sldImg"/>
          </p:nvPr>
        </p:nvSpPr>
        <p:spPr/>
      </p:sp>
      <p:sp>
        <p:nvSpPr>
          <p:cNvPr id="3" name="2 Not Yer Tutucusu"/>
          <p:cNvSpPr>
            <a:spLocks noGrp="1"/>
          </p:cNvSpPr>
          <p:nvPr>
            <p:ph type="body" idx="1"/>
          </p:nvPr>
        </p:nvSpPr>
        <p:spPr/>
        <p:txBody>
          <a:bodyPr>
            <a:normAutofit/>
          </a:bodyPr>
          <a:lstStyle/>
          <a:p>
            <a:r>
              <a:rPr lang="en-US" dirty="0" smtClean="0">
                <a:hlinkClick r:id="rId3"/>
              </a:rPr>
              <a:t>BATMAN The Dark Knight Rises EXCLUSIVE!!! NYC BEHIND THE SCENES FOOTAGE! 1080P - YouTube</a:t>
            </a:r>
            <a:endParaRPr lang="tr-TR" dirty="0"/>
          </a:p>
        </p:txBody>
      </p:sp>
      <p:sp>
        <p:nvSpPr>
          <p:cNvPr id="4" name="3 Slayt Numarası Yer Tutucusu"/>
          <p:cNvSpPr>
            <a:spLocks noGrp="1"/>
          </p:cNvSpPr>
          <p:nvPr>
            <p:ph type="sldNum" sz="quarter" idx="10"/>
          </p:nvPr>
        </p:nvSpPr>
        <p:spPr/>
        <p:txBody>
          <a:bodyPr/>
          <a:lstStyle/>
          <a:p>
            <a:fld id="{F37A66D0-14EF-479C-966F-1A1A091F3212}" type="slidenum">
              <a:rPr lang="tr-TR" smtClean="0"/>
              <a:pPr/>
              <a:t>12</a:t>
            </a:fld>
            <a:endParaRPr lang="tr-T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12/16/2021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12/16/2021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tr.wikipedia.org/wiki/Kara_%C5%9E%C3%B6valye" TargetMode="External"/><Relationship Id="rId5" Type="http://schemas.openxmlformats.org/officeDocument/2006/relationships/image" Target="../media/image19.jpeg"/><Relationship Id="rId4" Type="http://schemas.openxmlformats.org/officeDocument/2006/relationships/hyperlink" Target="https://www.youtube.com/watch?v=9oiaQLz_OoI"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hyperlink" Target="https://www.youtube.com/watch?v=junBvKGZCDc" TargetMode="External"/><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3.jpeg"/><Relationship Id="rId4" Type="http://schemas.openxmlformats.org/officeDocument/2006/relationships/hyperlink" Target="https://www.youtube.com/watch?v=syQNJ8T0qp8"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hyperlink" Target="https://www.youtube.com/watch?v=tjsUt6YW9go"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6.jpeg"/><Relationship Id="rId4" Type="http://schemas.openxmlformats.org/officeDocument/2006/relationships/hyperlink" Target="https://www.youtube.com/watch?v=mlIVuRUyQvE"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hyperlink" Target="https://www.youtube.com/watch?v=k5ldfG19-2M"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tr.wikipedia.org/wiki/Uykusuz_(film,_2002)" TargetMode="External"/><Relationship Id="rId13" Type="http://schemas.openxmlformats.org/officeDocument/2006/relationships/image" Target="../media/image2.jpeg"/><Relationship Id="rId3" Type="http://schemas.openxmlformats.org/officeDocument/2006/relationships/image" Target="../media/image1.jpeg"/><Relationship Id="rId7" Type="http://schemas.openxmlformats.org/officeDocument/2006/relationships/hyperlink" Target="https://tr.wikipedia.org/wiki/En_%C4%B0yi_%C3%96zg%C3%BCn_Senaryo_Akademi_%C3%96d%C3%BCl%C3%BC" TargetMode="External"/><Relationship Id="rId12" Type="http://schemas.openxmlformats.org/officeDocument/2006/relationships/hyperlink" Target="https://www.youtube.com/watch?v=GU6OuRbMQ-I"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tr.wikipedia.org/wiki/Ak%C4%B1l_Defteri" TargetMode="External"/><Relationship Id="rId11" Type="http://schemas.openxmlformats.org/officeDocument/2006/relationships/hyperlink" Target="https://tr.wikipedia.org/wiki/Ba%C5%9Flang%C4%B1%C3%A7" TargetMode="External"/><Relationship Id="rId5" Type="http://schemas.openxmlformats.org/officeDocument/2006/relationships/hyperlink" Target="https://tr.wikipedia.org/wiki/Takip_(film,_1998)" TargetMode="External"/><Relationship Id="rId10" Type="http://schemas.openxmlformats.org/officeDocument/2006/relationships/hyperlink" Target="https://tr.wikipedia.org/wiki/Batman_(film_serisi)" TargetMode="External"/><Relationship Id="rId4" Type="http://schemas.openxmlformats.org/officeDocument/2006/relationships/hyperlink" Target="https://tr.wikipedia.org/wiki/Akademi_%C3%96d%C3%BClleri" TargetMode="External"/><Relationship Id="rId9" Type="http://schemas.openxmlformats.org/officeDocument/2006/relationships/hyperlink" Target="https://tr.wikipedia.org/wiki/Prestij"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jpeg"/><Relationship Id="rId11" Type="http://schemas.openxmlformats.org/officeDocument/2006/relationships/image" Target="../media/image12.jpeg"/><Relationship Id="rId5" Type="http://schemas.openxmlformats.org/officeDocument/2006/relationships/image" Target="../media/image6.jpeg"/><Relationship Id="rId10" Type="http://schemas.openxmlformats.org/officeDocument/2006/relationships/image" Target="../media/image11.jpeg"/><Relationship Id="rId4" Type="http://schemas.openxmlformats.org/officeDocument/2006/relationships/image" Target="../media/image5.jpeg"/><Relationship Id="rId9" Type="http://schemas.openxmlformats.org/officeDocument/2006/relationships/image" Target="../media/image10.jpeg"/></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tr.wikipedia.org/wiki/San_Francisco_Uluslararas%C4%B1_Film_Festivali" TargetMode="External"/><Relationship Id="rId5" Type="http://schemas.openxmlformats.org/officeDocument/2006/relationships/image" Target="../media/image14.jpeg"/><Relationship Id="rId4" Type="http://schemas.openxmlformats.org/officeDocument/2006/relationships/hyperlink" Target="https://www.youtube.com/watch?v=RHRnYeZL5Pc"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hyperlink" Target="https://www.youtube.com/watch?v=xH5h1Q-H3bc"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hyperlink" Target="https://www.youtube.com/watch?v=emIHzg4VH8A"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hyperlink" Target="https://www.youtube.com/watch?v=neY2xVmOfU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hyperlink" Target="https://www.youtube.com/watch?v=bBFFhMVk0F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A12D58-C21E-5245-8279-A9E0E305175B}"/>
              </a:ext>
            </a:extLst>
          </p:cNvPr>
          <p:cNvSpPr>
            <a:spLocks noGrp="1"/>
          </p:cNvSpPr>
          <p:nvPr>
            <p:ph type="ctrTitle"/>
          </p:nvPr>
        </p:nvSpPr>
        <p:spPr/>
        <p:txBody>
          <a:bodyPr/>
          <a:lstStyle/>
          <a:p>
            <a:r>
              <a:rPr lang="tr-TR" dirty="0"/>
              <a:t/>
            </a:r>
            <a:br>
              <a:rPr lang="tr-TR" dirty="0"/>
            </a:br>
            <a:r>
              <a:rPr lang="tr-TR" dirty="0"/>
              <a:t>KURGU TEKNİKLERİ</a:t>
            </a:r>
          </a:p>
        </p:txBody>
      </p:sp>
      <p:sp>
        <p:nvSpPr>
          <p:cNvPr id="3" name="Subtitle 2">
            <a:extLst>
              <a:ext uri="{FF2B5EF4-FFF2-40B4-BE49-F238E27FC236}">
                <a16:creationId xmlns:a16="http://schemas.microsoft.com/office/drawing/2014/main" xmlns="" id="{BC7CA3AC-8F4A-0543-9AEF-E888068F0DAA}"/>
              </a:ext>
            </a:extLst>
          </p:cNvPr>
          <p:cNvSpPr>
            <a:spLocks noGrp="1"/>
          </p:cNvSpPr>
          <p:nvPr>
            <p:ph type="subTitle" idx="1"/>
          </p:nvPr>
        </p:nvSpPr>
        <p:spPr/>
        <p:txBody>
          <a:bodyPr/>
          <a:lstStyle/>
          <a:p>
            <a:r>
              <a:rPr lang="tr-TR" dirty="0"/>
              <a:t>EREN GÜN</a:t>
            </a:r>
          </a:p>
        </p:txBody>
      </p:sp>
      <p:sp>
        <p:nvSpPr>
          <p:cNvPr id="4" name="Metin kutusu 3"/>
          <p:cNvSpPr txBox="1"/>
          <p:nvPr/>
        </p:nvSpPr>
        <p:spPr>
          <a:xfrm>
            <a:off x="290146" y="246131"/>
            <a:ext cx="1338828" cy="369332"/>
          </a:xfrm>
          <a:prstGeom prst="rect">
            <a:avLst/>
          </a:prstGeom>
          <a:noFill/>
        </p:spPr>
        <p:txBody>
          <a:bodyPr wrap="none" rtlCol="0">
            <a:spAutoFit/>
          </a:bodyPr>
          <a:lstStyle/>
          <a:p>
            <a:r>
              <a:rPr lang="tr-TR" dirty="0"/>
              <a:t>16.12.2021</a:t>
            </a:r>
          </a:p>
        </p:txBody>
      </p:sp>
    </p:spTree>
    <p:extLst>
      <p:ext uri="{BB962C8B-B14F-4D97-AF65-F5344CB8AC3E}">
        <p14:creationId xmlns:p14="http://schemas.microsoft.com/office/powerpoint/2010/main" xmlns="" val="35619380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FC0CE564-7246-544F-ABFD-596636DE6E91}"/>
              </a:ext>
            </a:extLst>
          </p:cNvPr>
          <p:cNvSpPr>
            <a:spLocks noGrp="1"/>
          </p:cNvSpPr>
          <p:nvPr>
            <p:ph type="title"/>
          </p:nvPr>
        </p:nvSpPr>
        <p:spPr>
          <a:xfrm>
            <a:off x="4303643" y="609600"/>
            <a:ext cx="6743767" cy="1905000"/>
          </a:xfrm>
        </p:spPr>
        <p:txBody>
          <a:bodyPr>
            <a:normAutofit/>
          </a:bodyPr>
          <a:lstStyle/>
          <a:p>
            <a:r>
              <a:rPr lang="tr-TR" dirty="0"/>
              <a:t>Kara </a:t>
            </a:r>
            <a:r>
              <a:rPr lang="tr-TR" dirty="0" err="1"/>
              <a:t>Şovalye</a:t>
            </a:r>
            <a:endParaRPr lang="tr-TR" dirty="0"/>
          </a:p>
        </p:txBody>
      </p:sp>
      <p:pic>
        <p:nvPicPr>
          <p:cNvPr id="3074" name="Picture 2" descr="Kara Şövalye - The Dark Knight Film izle | 4KFilmizlesene">
            <a:hlinkClick r:id="rId4"/>
            <a:extLst>
              <a:ext uri="{FF2B5EF4-FFF2-40B4-BE49-F238E27FC236}">
                <a16:creationId xmlns:a16="http://schemas.microsoft.com/office/drawing/2014/main" xmlns="" id="{E11F4691-9CAB-BC4C-8D41-51D745E5E201}"/>
              </a:ext>
            </a:extLst>
          </p:cNvPr>
          <p:cNvPicPr>
            <a:picLocks noChangeAspect="1" noChangeArrowheads="1"/>
          </p:cNvPicPr>
          <p:nvPr/>
        </p:nvPicPr>
        <p:blipFill rotWithShape="1">
          <a:blip r:embed="rId5">
            <a:extLst>
              <a:ext uri="{28A0092B-C50C-407E-A947-70E740481C1C}">
                <a14:useLocalDpi xmlns:a14="http://schemas.microsoft.com/office/drawing/2010/main" xmlns="" val="0"/>
              </a:ext>
            </a:extLst>
          </a:blip>
          <a:srcRect l="11995" r="11995"/>
          <a:stretch/>
        </p:blipFill>
        <p:spPr bwMode="auto">
          <a:xfrm>
            <a:off x="257590" y="10"/>
            <a:ext cx="3479523" cy="6857990"/>
          </a:xfrm>
          <a:prstGeom prst="rect">
            <a:avLst/>
          </a:prstGeom>
          <a:noFill/>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a:extLst>
            <a:ext uri="{909E8E84-426E-40DD-AFC4-6F175D3DCCD1}">
              <a14:hiddenFill xmlns:a14="http://schemas.microsoft.com/office/drawing/2010/main" xmlns="">
                <a:solidFill>
                  <a:srgbClr val="FFFFFF"/>
                </a:solidFill>
              </a14:hiddenFill>
            </a:ext>
          </a:extLst>
        </p:spPr>
      </p:pic>
      <p:sp>
        <p:nvSpPr>
          <p:cNvPr id="3" name="İçerik Yer Tutucusu 2">
            <a:extLst>
              <a:ext uri="{FF2B5EF4-FFF2-40B4-BE49-F238E27FC236}">
                <a16:creationId xmlns:a16="http://schemas.microsoft.com/office/drawing/2014/main" xmlns="" id="{E5B8FFFC-7507-1B4E-947B-C7BB16EE1762}"/>
              </a:ext>
            </a:extLst>
          </p:cNvPr>
          <p:cNvSpPr>
            <a:spLocks noGrp="1"/>
          </p:cNvSpPr>
          <p:nvPr>
            <p:ph idx="1"/>
          </p:nvPr>
        </p:nvSpPr>
        <p:spPr>
          <a:xfrm>
            <a:off x="4303643" y="2374711"/>
            <a:ext cx="7046844" cy="3708038"/>
          </a:xfrm>
        </p:spPr>
        <p:txBody>
          <a:bodyPr>
            <a:normAutofit/>
          </a:bodyPr>
          <a:lstStyle/>
          <a:p>
            <a:r>
              <a:rPr lang="tr-TR" dirty="0">
                <a:effectLst/>
              </a:rPr>
              <a:t>Kara Şövalye, halk için büyük bir tehdit oluşturan </a:t>
            </a:r>
            <a:r>
              <a:rPr lang="tr-TR" dirty="0" err="1">
                <a:effectLst/>
              </a:rPr>
              <a:t>Joker’in</a:t>
            </a:r>
            <a:r>
              <a:rPr lang="tr-TR" dirty="0">
                <a:effectLst/>
              </a:rPr>
              <a:t> ortaya çıkması ile kaosa dönen Gotham </a:t>
            </a:r>
            <a:r>
              <a:rPr lang="tr-TR" dirty="0" err="1">
                <a:effectLst/>
              </a:rPr>
              <a:t>Sokakları’nın</a:t>
            </a:r>
            <a:r>
              <a:rPr lang="tr-TR" dirty="0">
                <a:effectLst/>
              </a:rPr>
              <a:t> yeniden kurtarıcılığını üstlenen </a:t>
            </a:r>
            <a:r>
              <a:rPr lang="tr-TR" dirty="0" err="1">
                <a:effectLst/>
              </a:rPr>
              <a:t>Batman’in</a:t>
            </a:r>
            <a:r>
              <a:rPr lang="tr-TR" dirty="0">
                <a:effectLst/>
              </a:rPr>
              <a:t> hikayesini konu ediyor. </a:t>
            </a:r>
          </a:p>
          <a:p>
            <a:endParaRPr lang="tr-TR" dirty="0">
              <a:effectLst/>
            </a:endParaRPr>
          </a:p>
          <a:p>
            <a:endParaRPr lang="tr-TR" dirty="0">
              <a:effectLst/>
            </a:endParaRPr>
          </a:p>
          <a:p>
            <a:endParaRPr lang="tr-TR" dirty="0">
              <a:effectLst/>
            </a:endParaRPr>
          </a:p>
          <a:p>
            <a:pPr>
              <a:buFont typeface="Wingdings" pitchFamily="2" charset="2"/>
              <a:buChar char="ü"/>
            </a:pPr>
            <a:r>
              <a:rPr lang="tr-TR" dirty="0">
                <a:hlinkClick r:id="rId6"/>
              </a:rPr>
              <a:t>ödüller</a:t>
            </a:r>
            <a:endParaRPr lang="tr-TR" dirty="0"/>
          </a:p>
        </p:txBody>
      </p:sp>
    </p:spTree>
    <p:extLst>
      <p:ext uri="{BB962C8B-B14F-4D97-AF65-F5344CB8AC3E}">
        <p14:creationId xmlns:p14="http://schemas.microsoft.com/office/powerpoint/2010/main" xmlns="" val="23104442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4098" name="Picture 2" descr="Başlangıç filmi konusu ne? Başlangıç (Inception) filmi oyuncuları kimler? -  Medya Haberleri">
            <a:extLst>
              <a:ext uri="{FF2B5EF4-FFF2-40B4-BE49-F238E27FC236}">
                <a16:creationId xmlns:a16="http://schemas.microsoft.com/office/drawing/2014/main" xmlns="" id="{9898B082-5DFC-F14D-9034-9E7749EA9757}"/>
              </a:ext>
            </a:extLst>
          </p:cNvPr>
          <p:cNvPicPr>
            <a:picLocks noChangeAspect="1" noChangeArrowheads="1"/>
          </p:cNvPicPr>
          <p:nvPr/>
        </p:nvPicPr>
        <p:blipFill rotWithShape="1">
          <a:blip r:embed="rId4">
            <a:alphaModFix amt="15000"/>
            <a:extLst>
              <a:ext uri="{28A0092B-C50C-407E-A947-70E740481C1C}">
                <a14:useLocalDpi xmlns:a14="http://schemas.microsoft.com/office/drawing/2010/main" xmlns="" val="0"/>
              </a:ext>
            </a:extLst>
          </a:blip>
          <a:srcRect l="5778"/>
          <a:stretch/>
        </p:blipFill>
        <p:spPr bwMode="auto">
          <a:xfrm>
            <a:off x="20" y="10"/>
            <a:ext cx="12191980" cy="685799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Başlık 1">
            <a:extLst>
              <a:ext uri="{FF2B5EF4-FFF2-40B4-BE49-F238E27FC236}">
                <a16:creationId xmlns:a16="http://schemas.microsoft.com/office/drawing/2014/main" xmlns="" id="{99D3DC32-CB01-8843-9C65-68ED5368E83D}"/>
              </a:ext>
            </a:extLst>
          </p:cNvPr>
          <p:cNvSpPr>
            <a:spLocks noGrp="1"/>
          </p:cNvSpPr>
          <p:nvPr>
            <p:ph type="title"/>
          </p:nvPr>
        </p:nvSpPr>
        <p:spPr>
          <a:xfrm>
            <a:off x="4842163" y="609600"/>
            <a:ext cx="6205247" cy="1177636"/>
          </a:xfrm>
        </p:spPr>
        <p:txBody>
          <a:bodyPr>
            <a:normAutofit/>
          </a:bodyPr>
          <a:lstStyle/>
          <a:p>
            <a:r>
              <a:rPr lang="tr-TR" dirty="0"/>
              <a:t>Başlangıç</a:t>
            </a:r>
          </a:p>
        </p:txBody>
      </p:sp>
      <p:sp>
        <p:nvSpPr>
          <p:cNvPr id="3" name="İçerik Yer Tutucusu 2">
            <a:extLst>
              <a:ext uri="{FF2B5EF4-FFF2-40B4-BE49-F238E27FC236}">
                <a16:creationId xmlns:a16="http://schemas.microsoft.com/office/drawing/2014/main" xmlns="" id="{10C4567F-A0C9-A44F-887F-1E8BA9CCBA75}"/>
              </a:ext>
            </a:extLst>
          </p:cNvPr>
          <p:cNvSpPr>
            <a:spLocks noGrp="1"/>
          </p:cNvSpPr>
          <p:nvPr>
            <p:ph idx="1"/>
          </p:nvPr>
        </p:nvSpPr>
        <p:spPr>
          <a:xfrm>
            <a:off x="4842162" y="1953491"/>
            <a:ext cx="7349837" cy="3837710"/>
          </a:xfrm>
        </p:spPr>
        <p:txBody>
          <a:bodyPr>
            <a:normAutofit lnSpcReduction="10000"/>
          </a:bodyPr>
          <a:lstStyle/>
          <a:p>
            <a:r>
              <a:rPr lang="tr-TR" dirty="0" err="1">
                <a:effectLst/>
              </a:rPr>
              <a:t>Dom</a:t>
            </a:r>
            <a:r>
              <a:rPr lang="tr-TR" dirty="0">
                <a:effectLst/>
              </a:rPr>
              <a:t> Cobb (Leonardo </a:t>
            </a:r>
            <a:r>
              <a:rPr lang="tr-TR" dirty="0" err="1">
                <a:effectLst/>
              </a:rPr>
              <a:t>DiCaprio</a:t>
            </a:r>
            <a:r>
              <a:rPr lang="tr-TR" dirty="0">
                <a:effectLst/>
              </a:rPr>
              <a:t>) çok yetenekli bir hırsızdır. Uzmanlık alanı, zihnin en savunmasız olduğu rüya görme anında, bilinçaltının derinliklerindeki değerli sırları çekip çıkarmak ve onları çalmaktır. </a:t>
            </a:r>
            <a:r>
              <a:rPr lang="tr-TR" dirty="0" err="1">
                <a:effectLst/>
              </a:rPr>
              <a:t>Cobb'un</a:t>
            </a:r>
            <a:r>
              <a:rPr lang="tr-TR" dirty="0">
                <a:effectLst/>
              </a:rPr>
              <a:t> bu ender mahareti, onu kurumsal casusluğun tehlikeli yeni dünyasında aranan bir oyuncu yapmıştı</a:t>
            </a:r>
          </a:p>
          <a:p>
            <a:endParaRPr lang="tr-TR" dirty="0">
              <a:effectLst/>
            </a:endParaRPr>
          </a:p>
          <a:p>
            <a:endParaRPr lang="tr-TR" dirty="0">
              <a:effectLst/>
            </a:endParaRPr>
          </a:p>
          <a:p>
            <a:endParaRPr lang="tr-TR" dirty="0">
              <a:effectLst/>
            </a:endParaRPr>
          </a:p>
          <a:p>
            <a:pPr>
              <a:buFont typeface="Wingdings" pitchFamily="2" charset="2"/>
              <a:buChar char="ü"/>
            </a:pPr>
            <a:r>
              <a:rPr lang="tr-TR" dirty="0">
                <a:effectLst/>
              </a:rPr>
              <a:t>825,448,067 $ Hasılat</a:t>
            </a:r>
          </a:p>
          <a:p>
            <a:pPr>
              <a:buFont typeface="Wingdings" pitchFamily="2" charset="2"/>
              <a:buChar char="ü"/>
            </a:pPr>
            <a:r>
              <a:rPr lang="tr-TR" dirty="0">
                <a:effectLst/>
              </a:rPr>
              <a:t>53 ödül (Oscar dahil =p)</a:t>
            </a:r>
          </a:p>
        </p:txBody>
      </p:sp>
      <p:pic>
        <p:nvPicPr>
          <p:cNvPr id="4100" name="Picture 4" descr="Başlangıç - Vikipedi">
            <a:hlinkClick r:id="rId5"/>
            <a:extLst>
              <a:ext uri="{FF2B5EF4-FFF2-40B4-BE49-F238E27FC236}">
                <a16:creationId xmlns:a16="http://schemas.microsoft.com/office/drawing/2014/main" xmlns="" id="{DE777824-DB27-EF4F-9405-100BA2992C3C}"/>
              </a:ext>
            </a:extLst>
          </p:cNvPr>
          <p:cNvPicPr>
            <a:picLocks noChangeAspect="1" noChangeArrowheads="1"/>
          </p:cNvPicPr>
          <p:nvPr/>
        </p:nvPicPr>
        <p:blipFill>
          <a:blip r:embed="rId6">
            <a:extLst>
              <a:ext uri="{28A0092B-C50C-407E-A947-70E740481C1C}">
                <a14:useLocalDpi xmlns:a14="http://schemas.microsoft.com/office/drawing/2010/main" xmlns="" val="0"/>
              </a:ext>
            </a:extLst>
          </a:blip>
          <a:srcRect/>
          <a:stretch>
            <a:fillRect/>
          </a:stretch>
        </p:blipFill>
        <p:spPr bwMode="auto">
          <a:xfrm>
            <a:off x="595745" y="609600"/>
            <a:ext cx="3810000" cy="54864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3673711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81000"/>
            <a:lum bright="-63000"/>
          </a:blip>
          <a:srcRect/>
          <a:stretch>
            <a:fillRect/>
          </a:stretch>
        </a:blipFill>
        <a:effectLst/>
      </p:bgPr>
    </p:bg>
    <p:spTree>
      <p:nvGrpSpPr>
        <p:cNvPr id="1" name=""/>
        <p:cNvGrpSpPr/>
        <p:nvPr/>
      </p:nvGrpSpPr>
      <p:grpSpPr>
        <a:xfrm>
          <a:off x="0" y="0"/>
          <a:ext cx="0" cy="0"/>
          <a:chOff x="0" y="0"/>
          <a:chExt cx="0" cy="0"/>
        </a:xfrm>
      </p:grpSpPr>
      <p:sp>
        <p:nvSpPr>
          <p:cNvPr id="2" name="1 Başlık"/>
          <p:cNvSpPr>
            <a:spLocks noGrp="1"/>
          </p:cNvSpPr>
          <p:nvPr>
            <p:ph type="title"/>
          </p:nvPr>
        </p:nvSpPr>
        <p:spPr>
          <a:xfrm>
            <a:off x="5058697" y="270387"/>
            <a:ext cx="5988714" cy="1905000"/>
          </a:xfrm>
        </p:spPr>
        <p:txBody>
          <a:bodyPr/>
          <a:lstStyle/>
          <a:p>
            <a:r>
              <a:rPr lang="tr-TR" dirty="0" smtClean="0"/>
              <a:t>Kara şövalye yükseliyor</a:t>
            </a:r>
            <a:endParaRPr lang="tr-TR" dirty="0"/>
          </a:p>
        </p:txBody>
      </p:sp>
      <p:sp>
        <p:nvSpPr>
          <p:cNvPr id="3" name="2 İçerik Yer Tutucusu"/>
          <p:cNvSpPr>
            <a:spLocks noGrp="1"/>
          </p:cNvSpPr>
          <p:nvPr>
            <p:ph idx="1"/>
          </p:nvPr>
        </p:nvSpPr>
        <p:spPr>
          <a:xfrm>
            <a:off x="5058697" y="2446080"/>
            <a:ext cx="6916993" cy="3969775"/>
          </a:xfrm>
        </p:spPr>
        <p:txBody>
          <a:bodyPr/>
          <a:lstStyle/>
          <a:p>
            <a:r>
              <a:rPr lang="tr-TR" dirty="0" err="1" smtClean="0"/>
              <a:t>Gotham</a:t>
            </a:r>
            <a:r>
              <a:rPr lang="tr-TR" dirty="0" smtClean="0"/>
              <a:t>, Kedi Kadın ve </a:t>
            </a:r>
            <a:r>
              <a:rPr lang="tr-TR" dirty="0" err="1" smtClean="0"/>
              <a:t>Bane</a:t>
            </a:r>
            <a:r>
              <a:rPr lang="tr-TR" dirty="0" smtClean="0"/>
              <a:t> gibi yeni düşmanların tehlikesi altındadır ve milyarder Bruce </a:t>
            </a:r>
            <a:r>
              <a:rPr lang="tr-TR" dirty="0" err="1" smtClean="0"/>
              <a:t>Wayne</a:t>
            </a:r>
            <a:r>
              <a:rPr lang="tr-TR" dirty="0" smtClean="0"/>
              <a:t>, bir kez daha ikinci kişiliği olan </a:t>
            </a:r>
            <a:r>
              <a:rPr lang="tr-TR" dirty="0" err="1" smtClean="0"/>
              <a:t>Batman'e</a:t>
            </a:r>
            <a:r>
              <a:rPr lang="tr-TR" dirty="0" smtClean="0"/>
              <a:t> bürünmek zorundadır</a:t>
            </a:r>
            <a:r>
              <a:rPr lang="tr-TR" dirty="0" smtClean="0"/>
              <a:t>.</a:t>
            </a:r>
          </a:p>
          <a:p>
            <a:endParaRPr lang="tr-TR" dirty="0" smtClean="0"/>
          </a:p>
          <a:p>
            <a:endParaRPr lang="tr-TR" dirty="0" smtClean="0"/>
          </a:p>
          <a:p>
            <a:endParaRPr lang="tr-TR" dirty="0" smtClean="0"/>
          </a:p>
          <a:p>
            <a:pPr>
              <a:buFont typeface="Wingdings" pitchFamily="2" charset="2"/>
              <a:buChar char="ü"/>
            </a:pPr>
            <a:r>
              <a:rPr lang="tr-TR" dirty="0" smtClean="0"/>
              <a:t>SERİNİN 3. FİLMİ</a:t>
            </a:r>
          </a:p>
          <a:p>
            <a:pPr>
              <a:buFont typeface="Wingdings" pitchFamily="2" charset="2"/>
              <a:buChar char="ü"/>
            </a:pPr>
            <a:r>
              <a:rPr lang="tr-TR" dirty="0" smtClean="0"/>
              <a:t>1.08 </a:t>
            </a:r>
            <a:r>
              <a:rPr lang="tr-TR" dirty="0" smtClean="0"/>
              <a:t>milyar </a:t>
            </a:r>
            <a:r>
              <a:rPr lang="tr-TR" dirty="0" smtClean="0"/>
              <a:t>$ HASILAT</a:t>
            </a:r>
          </a:p>
          <a:p>
            <a:pPr>
              <a:buFont typeface="Wingdings" pitchFamily="2" charset="2"/>
              <a:buChar char="ü"/>
            </a:pPr>
            <a:r>
              <a:rPr lang="tr-TR" dirty="0" smtClean="0"/>
              <a:t>AMERİKAN FİLM ENSTİTÜSÜ EN İYİ FİLM ÖDÜLÜ</a:t>
            </a:r>
            <a:endParaRPr lang="tr-TR" dirty="0"/>
          </a:p>
        </p:txBody>
      </p:sp>
      <p:pic>
        <p:nvPicPr>
          <p:cNvPr id="1028" name="Picture 4" descr="Batman: The Dark Knight Rises - Batman: Kara Şövalye Yükseliyor (Dvd) &amp;amp;  IMDb: 8,3 - Christopher Nolan | kitapyurdu.com">
            <a:hlinkClick r:id="rId4"/>
          </p:cNvPr>
          <p:cNvPicPr>
            <a:picLocks noChangeAspect="1" noChangeArrowheads="1"/>
          </p:cNvPicPr>
          <p:nvPr/>
        </p:nvPicPr>
        <p:blipFill>
          <a:blip r:embed="rId5"/>
          <a:srcRect/>
          <a:stretch>
            <a:fillRect/>
          </a:stretch>
        </p:blipFill>
        <p:spPr bwMode="auto">
          <a:xfrm>
            <a:off x="250723" y="373623"/>
            <a:ext cx="4350774" cy="6145468"/>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8000"/>
            <a:lum bright="-9000"/>
          </a:blip>
          <a:srcRect/>
          <a:stretch>
            <a:fillRect/>
          </a:stretch>
        </a:blipFill>
        <a:effectLst/>
      </p:bgPr>
    </p:bg>
    <p:spTree>
      <p:nvGrpSpPr>
        <p:cNvPr id="1" name=""/>
        <p:cNvGrpSpPr/>
        <p:nvPr/>
      </p:nvGrpSpPr>
      <p:grpSpPr>
        <a:xfrm>
          <a:off x="0" y="0"/>
          <a:ext cx="0" cy="0"/>
          <a:chOff x="0" y="0"/>
          <a:chExt cx="0" cy="0"/>
        </a:xfrm>
      </p:grpSpPr>
      <p:sp>
        <p:nvSpPr>
          <p:cNvPr id="2" name="1 Başlık"/>
          <p:cNvSpPr>
            <a:spLocks noGrp="1"/>
          </p:cNvSpPr>
          <p:nvPr>
            <p:ph type="title"/>
          </p:nvPr>
        </p:nvSpPr>
        <p:spPr>
          <a:xfrm>
            <a:off x="4866967" y="324465"/>
            <a:ext cx="7138220" cy="1905000"/>
          </a:xfrm>
        </p:spPr>
        <p:txBody>
          <a:bodyPr/>
          <a:lstStyle/>
          <a:p>
            <a:r>
              <a:rPr lang="tr-TR" dirty="0" smtClean="0"/>
              <a:t>YILDIZLARARASI</a:t>
            </a:r>
            <a:endParaRPr lang="tr-TR" dirty="0"/>
          </a:p>
        </p:txBody>
      </p:sp>
      <p:sp>
        <p:nvSpPr>
          <p:cNvPr id="3" name="2 İçerik Yer Tutucusu"/>
          <p:cNvSpPr>
            <a:spLocks noGrp="1"/>
          </p:cNvSpPr>
          <p:nvPr>
            <p:ph idx="1"/>
          </p:nvPr>
        </p:nvSpPr>
        <p:spPr>
          <a:xfrm>
            <a:off x="4866966" y="2401528"/>
            <a:ext cx="7138221" cy="3984524"/>
          </a:xfrm>
        </p:spPr>
        <p:txBody>
          <a:bodyPr>
            <a:normAutofit lnSpcReduction="10000"/>
          </a:bodyPr>
          <a:lstStyle/>
          <a:p>
            <a:r>
              <a:rPr lang="tr-TR" sz="2400" dirty="0" smtClean="0"/>
              <a:t>İnsanlık yok olmanın eşiğindeyken bir grup astronot, yaşanabilir başka bir gezegen bulmak için bir solucan deliğinden geçerek tehlikeli bir yolculuğa çıkar</a:t>
            </a:r>
            <a:r>
              <a:rPr lang="tr-TR" sz="2400" dirty="0" smtClean="0"/>
              <a:t>.</a:t>
            </a:r>
          </a:p>
          <a:p>
            <a:endParaRPr lang="tr-TR" dirty="0" smtClean="0"/>
          </a:p>
          <a:p>
            <a:endParaRPr lang="tr-TR" dirty="0" smtClean="0"/>
          </a:p>
          <a:p>
            <a:endParaRPr lang="tr-TR" dirty="0" smtClean="0"/>
          </a:p>
          <a:p>
            <a:pPr>
              <a:buFont typeface="Wingdings" pitchFamily="2" charset="2"/>
              <a:buChar char="ü"/>
            </a:pPr>
            <a:r>
              <a:rPr lang="tr-TR" dirty="0" smtClean="0"/>
              <a:t>AKADEMİ ÖDÜLLERİ “EN İYİ GÖRSEL EFEKT” ÖDÜLÜ7</a:t>
            </a:r>
          </a:p>
          <a:p>
            <a:pPr>
              <a:buFont typeface="Wingdings" pitchFamily="2" charset="2"/>
              <a:buChar char="ü"/>
            </a:pPr>
            <a:r>
              <a:rPr lang="tr-TR" dirty="0" smtClean="0"/>
              <a:t>EMPİRE ÖDÜLLERİ “EN İYİ FİLM”</a:t>
            </a:r>
          </a:p>
          <a:p>
            <a:pPr>
              <a:buFont typeface="Wingdings" pitchFamily="2" charset="2"/>
              <a:buChar char="ü"/>
            </a:pPr>
            <a:r>
              <a:rPr lang="tr-TR" dirty="0" smtClean="0"/>
              <a:t>50’DEN FAZLA ÖDÜL ADAYLIĞI</a:t>
            </a:r>
          </a:p>
        </p:txBody>
      </p:sp>
      <p:pic>
        <p:nvPicPr>
          <p:cNvPr id="41986" name="Picture 2" descr="Yıldızlararası - Interstellar - Beyazperde.com">
            <a:hlinkClick r:id="rId4"/>
          </p:cNvPr>
          <p:cNvPicPr>
            <a:picLocks noChangeAspect="1" noChangeArrowheads="1"/>
          </p:cNvPicPr>
          <p:nvPr/>
        </p:nvPicPr>
        <p:blipFill>
          <a:blip r:embed="rId5"/>
          <a:srcRect/>
          <a:stretch>
            <a:fillRect/>
          </a:stretch>
        </p:blipFill>
        <p:spPr bwMode="auto">
          <a:xfrm>
            <a:off x="309716" y="609600"/>
            <a:ext cx="4332339" cy="5776452"/>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0000"/>
            <a:lum bright="-4000"/>
          </a:blip>
          <a:srcRect/>
          <a:stretch>
            <a:fillRect/>
          </a:stretch>
        </a:blipFill>
        <a:effectLst/>
      </p:bgPr>
    </p:bg>
    <p:spTree>
      <p:nvGrpSpPr>
        <p:cNvPr id="1" name=""/>
        <p:cNvGrpSpPr/>
        <p:nvPr/>
      </p:nvGrpSpPr>
      <p:grpSpPr>
        <a:xfrm>
          <a:off x="0" y="0"/>
          <a:ext cx="0" cy="0"/>
          <a:chOff x="0" y="0"/>
          <a:chExt cx="0" cy="0"/>
        </a:xfrm>
      </p:grpSpPr>
      <p:sp>
        <p:nvSpPr>
          <p:cNvPr id="2" name="1 Başlık"/>
          <p:cNvSpPr>
            <a:spLocks noGrp="1"/>
          </p:cNvSpPr>
          <p:nvPr>
            <p:ph type="title"/>
          </p:nvPr>
        </p:nvSpPr>
        <p:spPr>
          <a:xfrm>
            <a:off x="5190563" y="486696"/>
            <a:ext cx="6740882" cy="1905000"/>
          </a:xfrm>
        </p:spPr>
        <p:txBody>
          <a:bodyPr/>
          <a:lstStyle/>
          <a:p>
            <a:r>
              <a:rPr lang="tr-TR" b="1" dirty="0" err="1" smtClean="0"/>
              <a:t>Dunkirk</a:t>
            </a:r>
            <a:r>
              <a:rPr lang="tr-TR" b="1" dirty="0" smtClean="0"/>
              <a:t/>
            </a:r>
            <a:br>
              <a:rPr lang="tr-TR" b="1" dirty="0" smtClean="0"/>
            </a:br>
            <a:endParaRPr lang="tr-TR" dirty="0"/>
          </a:p>
        </p:txBody>
      </p:sp>
      <p:sp>
        <p:nvSpPr>
          <p:cNvPr id="3" name="2 İçerik Yer Tutucusu"/>
          <p:cNvSpPr>
            <a:spLocks noGrp="1"/>
          </p:cNvSpPr>
          <p:nvPr>
            <p:ph idx="1"/>
          </p:nvPr>
        </p:nvSpPr>
        <p:spPr>
          <a:xfrm>
            <a:off x="4925961" y="2212258"/>
            <a:ext cx="7005484" cy="3984524"/>
          </a:xfrm>
        </p:spPr>
        <p:txBody>
          <a:bodyPr>
            <a:noAutofit/>
          </a:bodyPr>
          <a:lstStyle/>
          <a:p>
            <a:r>
              <a:rPr lang="tr-TR" dirty="0" smtClean="0"/>
              <a:t>Mayıs 1940'ta askerler ve siviller, Avrupa'nın son umudu olan Britanya ordusunu ve müttefiklerini </a:t>
            </a:r>
            <a:r>
              <a:rPr lang="tr-TR" dirty="0" err="1" smtClean="0"/>
              <a:t>Dunkirk'ten</a:t>
            </a:r>
            <a:r>
              <a:rPr lang="tr-TR" dirty="0" smtClean="0"/>
              <a:t> tahliye etmek için havada, denizde ve karada mücadele eder</a:t>
            </a:r>
            <a:r>
              <a:rPr lang="tr-TR" dirty="0" smtClean="0"/>
              <a:t>.</a:t>
            </a:r>
          </a:p>
          <a:p>
            <a:endParaRPr lang="tr-TR" dirty="0" smtClean="0"/>
          </a:p>
          <a:p>
            <a:endParaRPr lang="tr-TR" dirty="0" smtClean="0"/>
          </a:p>
          <a:p>
            <a:pPr>
              <a:buNone/>
            </a:pPr>
            <a:endParaRPr lang="tr-TR" dirty="0" smtClean="0"/>
          </a:p>
          <a:p>
            <a:pPr>
              <a:buFont typeface="Wingdings" pitchFamily="2" charset="2"/>
              <a:buChar char="ü"/>
            </a:pPr>
            <a:r>
              <a:rPr lang="tr-TR" dirty="0" smtClean="0"/>
              <a:t>2018 Oscar Ödülleri'nde en iyi film, en iyi yönetmen, en iyi sinematografi, en iyi film kurgusu, en iyi ses kurgusu, en iyi ses miksajı, en iyi prodüksiyon tasarımı ve en iyi orijinal senaryo dallarında </a:t>
            </a:r>
            <a:r>
              <a:rPr lang="tr-TR" dirty="0" smtClean="0"/>
              <a:t>8 </a:t>
            </a:r>
            <a:r>
              <a:rPr lang="tr-TR" dirty="0" smtClean="0"/>
              <a:t>adaylık</a:t>
            </a:r>
            <a:endParaRPr lang="tr-TR" dirty="0"/>
          </a:p>
        </p:txBody>
      </p:sp>
      <p:pic>
        <p:nvPicPr>
          <p:cNvPr id="44034" name="Picture 2" descr="undefined">
            <a:hlinkClick r:id="rId4"/>
          </p:cNvPr>
          <p:cNvPicPr>
            <a:picLocks noChangeAspect="1" noChangeArrowheads="1"/>
          </p:cNvPicPr>
          <p:nvPr/>
        </p:nvPicPr>
        <p:blipFill>
          <a:blip r:embed="rId5"/>
          <a:srcRect/>
          <a:stretch>
            <a:fillRect/>
          </a:stretch>
        </p:blipFill>
        <p:spPr bwMode="auto">
          <a:xfrm>
            <a:off x="516193" y="486696"/>
            <a:ext cx="4109884" cy="6164827"/>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83000"/>
            <a:lum bright="-39000"/>
          </a:blip>
          <a:srcRect/>
          <a:stretch>
            <a:fillRect/>
          </a:stretch>
        </a:blipFill>
        <a:effectLst/>
      </p:bgPr>
    </p:bg>
    <p:spTree>
      <p:nvGrpSpPr>
        <p:cNvPr id="1" name=""/>
        <p:cNvGrpSpPr/>
        <p:nvPr/>
      </p:nvGrpSpPr>
      <p:grpSpPr>
        <a:xfrm>
          <a:off x="0" y="0"/>
          <a:ext cx="0" cy="0"/>
          <a:chOff x="0" y="0"/>
          <a:chExt cx="0" cy="0"/>
        </a:xfrm>
      </p:grpSpPr>
      <p:sp>
        <p:nvSpPr>
          <p:cNvPr id="2" name="1 Başlık"/>
          <p:cNvSpPr>
            <a:spLocks noGrp="1"/>
          </p:cNvSpPr>
          <p:nvPr>
            <p:ph type="title"/>
          </p:nvPr>
        </p:nvSpPr>
        <p:spPr>
          <a:xfrm>
            <a:off x="4660489" y="609600"/>
            <a:ext cx="9905998" cy="1905000"/>
          </a:xfrm>
        </p:spPr>
        <p:txBody>
          <a:bodyPr/>
          <a:lstStyle/>
          <a:p>
            <a:r>
              <a:rPr lang="tr-TR" dirty="0" smtClean="0"/>
              <a:t>TENET</a:t>
            </a:r>
            <a:endParaRPr lang="tr-TR" dirty="0"/>
          </a:p>
        </p:txBody>
      </p:sp>
      <p:sp>
        <p:nvSpPr>
          <p:cNvPr id="3" name="2 İçerik Yer Tutucusu"/>
          <p:cNvSpPr>
            <a:spLocks noGrp="1"/>
          </p:cNvSpPr>
          <p:nvPr>
            <p:ph idx="1"/>
          </p:nvPr>
        </p:nvSpPr>
        <p:spPr>
          <a:xfrm>
            <a:off x="4660489" y="2666999"/>
            <a:ext cx="7531511" cy="4191001"/>
          </a:xfrm>
        </p:spPr>
        <p:txBody>
          <a:bodyPr>
            <a:noAutofit/>
          </a:bodyPr>
          <a:lstStyle/>
          <a:p>
            <a:r>
              <a:rPr lang="tr-TR" dirty="0" err="1" smtClean="0"/>
              <a:t>Tenet</a:t>
            </a:r>
            <a:r>
              <a:rPr lang="tr-TR" dirty="0" smtClean="0"/>
              <a:t>, Christopher </a:t>
            </a:r>
            <a:r>
              <a:rPr lang="tr-TR" dirty="0" smtClean="0"/>
              <a:t>Nolan </a:t>
            </a:r>
            <a:r>
              <a:rPr lang="tr-TR" dirty="0" smtClean="0"/>
              <a:t>zaman mefhumunun bozumunu, dünyanın geleceğine gizemli bir tehdidin ışığında bir başka seviyeye taşıyor. Filmin ana kahramanı, alacakaranlığın içinde, gerçek zamanın ötesinde açığa çıkarılabilecek, uluslararası bir casusluk görevindedir. Bütün dünyayı kurtarabilmek adına, çıktığı yolculukta tek </a:t>
            </a:r>
            <a:r>
              <a:rPr lang="tr-TR" dirty="0" smtClean="0"/>
              <a:t>sahip </a:t>
            </a:r>
            <a:r>
              <a:rPr lang="tr-TR" dirty="0" smtClean="0"/>
              <a:t>olduğu donanımı bir kelimeden oluşur: </a:t>
            </a:r>
            <a:r>
              <a:rPr lang="tr-TR" dirty="0" err="1" smtClean="0"/>
              <a:t>Tenet</a:t>
            </a:r>
            <a:r>
              <a:rPr lang="tr-TR" dirty="0" smtClean="0"/>
              <a:t>.</a:t>
            </a:r>
          </a:p>
          <a:p>
            <a:endParaRPr lang="tr-TR" dirty="0" smtClean="0"/>
          </a:p>
          <a:p>
            <a:endParaRPr lang="tr-TR" dirty="0" smtClean="0"/>
          </a:p>
          <a:p>
            <a:endParaRPr lang="tr-TR" sz="1800" dirty="0" smtClean="0"/>
          </a:p>
          <a:p>
            <a:pPr>
              <a:buFont typeface="Wingdings" pitchFamily="2" charset="2"/>
              <a:buChar char="ü"/>
            </a:pPr>
            <a:r>
              <a:rPr lang="tr-TR" sz="1800" dirty="0" smtClean="0"/>
              <a:t>NOLAN’IN EN SON ÇIKAN FİLMİ</a:t>
            </a:r>
          </a:p>
          <a:p>
            <a:pPr>
              <a:buFont typeface="Wingdings" pitchFamily="2" charset="2"/>
              <a:buChar char="ü"/>
            </a:pPr>
            <a:r>
              <a:rPr lang="tr-TR" sz="1800" dirty="0" smtClean="0"/>
              <a:t>AKADEMİ ÖDÜLLERİ “EN İYİ GÖRSEL EFEKT”</a:t>
            </a:r>
          </a:p>
          <a:p>
            <a:pPr>
              <a:buFont typeface="Wingdings" pitchFamily="2" charset="2"/>
              <a:buChar char="ü"/>
            </a:pPr>
            <a:endParaRPr lang="tr-TR" dirty="0"/>
          </a:p>
        </p:txBody>
      </p:sp>
      <p:pic>
        <p:nvPicPr>
          <p:cNvPr id="46084" name="Picture 4" descr="https://m.media-amazon.com/images/M/MV5BYzg0NGM2NjAtNmIxOC00MDJmLTg5ZmYtYzM0MTE4NWE2NzlhXkEyXkFqcGdeQXVyMTA4NjE0NjEy._V1_.jpg">
            <a:hlinkClick r:id="rId4"/>
          </p:cNvPr>
          <p:cNvPicPr>
            <a:picLocks noChangeAspect="1" noChangeArrowheads="1"/>
          </p:cNvPicPr>
          <p:nvPr/>
        </p:nvPicPr>
        <p:blipFill>
          <a:blip r:embed="rId5"/>
          <a:srcRect/>
          <a:stretch>
            <a:fillRect/>
          </a:stretch>
        </p:blipFill>
        <p:spPr bwMode="auto">
          <a:xfrm>
            <a:off x="426720" y="609600"/>
            <a:ext cx="3749040" cy="5623560"/>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5" name="Picture 4" descr="Bir grup hediyenin yanında bir fiyonk bağlama">
            <a:extLst>
              <a:ext uri="{FF2B5EF4-FFF2-40B4-BE49-F238E27FC236}">
                <a16:creationId xmlns:a16="http://schemas.microsoft.com/office/drawing/2014/main" xmlns="" id="{E81B5B90-2ED6-49D5-9973-E7A1FDA77255}"/>
              </a:ext>
            </a:extLst>
          </p:cNvPr>
          <p:cNvPicPr>
            <a:picLocks noChangeAspect="1"/>
          </p:cNvPicPr>
          <p:nvPr/>
        </p:nvPicPr>
        <p:blipFill rotWithShape="1">
          <a:blip r:embed="rId3">
            <a:duotone>
              <a:prstClr val="black"/>
              <a:schemeClr val="bg1">
                <a:tint val="45000"/>
                <a:satMod val="400000"/>
              </a:schemeClr>
            </a:duotone>
            <a:alphaModFix amt="25000"/>
          </a:blip>
          <a:srcRect t="7026" b="8705"/>
          <a:stretch/>
        </p:blipFill>
        <p:spPr>
          <a:xfrm>
            <a:off x="20" y="10"/>
            <a:ext cx="12191980" cy="6857990"/>
          </a:xfrm>
          <a:prstGeom prst="rect">
            <a:avLst/>
          </a:prstGeom>
        </p:spPr>
      </p:pic>
      <p:sp>
        <p:nvSpPr>
          <p:cNvPr id="2" name="Title 1">
            <a:extLst>
              <a:ext uri="{FF2B5EF4-FFF2-40B4-BE49-F238E27FC236}">
                <a16:creationId xmlns:a16="http://schemas.microsoft.com/office/drawing/2014/main" xmlns="" id="{83CCACC7-8600-4E43-98F2-411122060ACC}"/>
              </a:ext>
            </a:extLst>
          </p:cNvPr>
          <p:cNvSpPr>
            <a:spLocks noGrp="1"/>
          </p:cNvSpPr>
          <p:nvPr>
            <p:ph type="title"/>
          </p:nvPr>
        </p:nvSpPr>
        <p:spPr>
          <a:xfrm>
            <a:off x="1751012" y="609601"/>
            <a:ext cx="8676222" cy="3200400"/>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Teşekkürler</a:t>
            </a:r>
            <a:endParaRPr lang="en-US" sz="4800" dirty="0">
              <a:effectLst>
                <a:glow rad="38100">
                  <a:schemeClr val="bg1">
                    <a:lumMod val="65000"/>
                    <a:lumOff val="35000"/>
                    <a:alpha val="50000"/>
                  </a:schemeClr>
                </a:glow>
                <a:outerShdw blurRad="28575" dist="31750" dir="13200000" algn="tl" rotWithShape="0">
                  <a:srgbClr val="000000">
                    <a:alpha val="25000"/>
                  </a:srgbClr>
                </a:outerShdw>
              </a:effectLst>
            </a:endParaRPr>
          </a:p>
        </p:txBody>
      </p:sp>
      <p:sp>
        <p:nvSpPr>
          <p:cNvPr id="4" name="Metin kutusu 3">
            <a:extLst>
              <a:ext uri="{FF2B5EF4-FFF2-40B4-BE49-F238E27FC236}">
                <a16:creationId xmlns:a16="http://schemas.microsoft.com/office/drawing/2014/main" xmlns="" id="{4B3B594D-5519-2B47-B502-2AAB547A2CA1}"/>
              </a:ext>
            </a:extLst>
          </p:cNvPr>
          <p:cNvSpPr txBox="1"/>
          <p:nvPr/>
        </p:nvSpPr>
        <p:spPr>
          <a:xfrm>
            <a:off x="5276335" y="3810001"/>
            <a:ext cx="1330814" cy="369332"/>
          </a:xfrm>
          <a:prstGeom prst="rect">
            <a:avLst/>
          </a:prstGeom>
          <a:noFill/>
        </p:spPr>
        <p:txBody>
          <a:bodyPr wrap="none" rtlCol="0">
            <a:spAutoFit/>
          </a:bodyPr>
          <a:lstStyle/>
          <a:p>
            <a:r>
              <a:rPr lang="tr-TR" dirty="0"/>
              <a:t>EREN GÜN</a:t>
            </a:r>
          </a:p>
        </p:txBody>
      </p:sp>
    </p:spTree>
    <p:extLst>
      <p:ext uri="{BB962C8B-B14F-4D97-AF65-F5344CB8AC3E}">
        <p14:creationId xmlns:p14="http://schemas.microsoft.com/office/powerpoint/2010/main" xmlns="" val="12652772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049E63-944C-5B45-8E2E-20F5346BE4A5}"/>
              </a:ext>
            </a:extLst>
          </p:cNvPr>
          <p:cNvSpPr>
            <a:spLocks noGrp="1"/>
          </p:cNvSpPr>
          <p:nvPr>
            <p:ph type="title"/>
          </p:nvPr>
        </p:nvSpPr>
        <p:spPr>
          <a:xfrm>
            <a:off x="5650935" y="-8792"/>
            <a:ext cx="6743767" cy="1905000"/>
          </a:xfrm>
        </p:spPr>
        <p:txBody>
          <a:bodyPr>
            <a:normAutofit/>
          </a:bodyPr>
          <a:lstStyle/>
          <a:p>
            <a:r>
              <a:rPr lang="tr-TR" dirty="0"/>
              <a:t>CRİSTOPHER NOLAN</a:t>
            </a:r>
          </a:p>
        </p:txBody>
      </p:sp>
      <p:sp>
        <p:nvSpPr>
          <p:cNvPr id="3" name="Content Placeholder 2">
            <a:extLst>
              <a:ext uri="{FF2B5EF4-FFF2-40B4-BE49-F238E27FC236}">
                <a16:creationId xmlns:a16="http://schemas.microsoft.com/office/drawing/2014/main" xmlns="" id="{6AE73AD9-2FF1-A84F-BDDA-A06D50EAB3A6}"/>
              </a:ext>
            </a:extLst>
          </p:cNvPr>
          <p:cNvSpPr>
            <a:spLocks noGrp="1"/>
          </p:cNvSpPr>
          <p:nvPr>
            <p:ph idx="1"/>
          </p:nvPr>
        </p:nvSpPr>
        <p:spPr>
          <a:xfrm>
            <a:off x="4455181" y="1214754"/>
            <a:ext cx="7730272" cy="4971392"/>
          </a:xfrm>
        </p:spPr>
        <p:txBody>
          <a:bodyPr>
            <a:normAutofit/>
          </a:bodyPr>
          <a:lstStyle/>
          <a:p>
            <a:r>
              <a:rPr lang="tr-TR" b="1" dirty="0">
                <a:effectLst/>
              </a:rPr>
              <a:t>Christopher Edward Nolan, </a:t>
            </a:r>
            <a:r>
              <a:rPr lang="tr-TR" dirty="0">
                <a:effectLst/>
              </a:rPr>
              <a:t>İngiliz film yönetmeni, senarist, yapımcı, görüntü yönetmeni ve editör.Yönettiği filmler dünya çapında 5 milyar dolardan fazla hasılat elde etmiştir. Ayrıca 36 </a:t>
            </a:r>
            <a:r>
              <a:rPr lang="tr-TR" dirty="0">
                <a:effectLst/>
                <a:hlinkClick r:id="rId4" tooltip="Akademi Ödülleri"/>
              </a:rPr>
              <a:t>Oscar</a:t>
            </a:r>
            <a:r>
              <a:rPr lang="tr-TR" dirty="0">
                <a:effectLst/>
              </a:rPr>
              <a:t> adaylığı ve 10 ödülü vardır.</a:t>
            </a:r>
          </a:p>
          <a:p>
            <a:pPr marL="0" indent="0">
              <a:buNone/>
            </a:pPr>
            <a:endParaRPr lang="tr-TR" dirty="0">
              <a:effectLst/>
            </a:endParaRPr>
          </a:p>
          <a:p>
            <a:r>
              <a:rPr lang="tr-TR" dirty="0">
                <a:effectLst/>
              </a:rPr>
              <a:t>1998 yılında </a:t>
            </a:r>
            <a:r>
              <a:rPr lang="tr-TR" i="1" dirty="0">
                <a:effectLst/>
                <a:hlinkClick r:id="rId5" tooltip="Takip (film, 1998)"/>
              </a:rPr>
              <a:t>Takip</a:t>
            </a:r>
            <a:r>
              <a:rPr lang="tr-TR" dirty="0">
                <a:effectLst/>
              </a:rPr>
              <a:t> filmiyle ilk yönetmenlik denemesini yaptı. İkinci filmi </a:t>
            </a:r>
            <a:r>
              <a:rPr lang="tr-TR" i="1" dirty="0">
                <a:effectLst/>
                <a:hlinkClick r:id="rId6" tooltip="Akıl Defteri"/>
              </a:rPr>
              <a:t>Akıl Defteri</a:t>
            </a:r>
            <a:r>
              <a:rPr lang="tr-TR" dirty="0">
                <a:effectLst/>
              </a:rPr>
              <a:t> ile dikkatleri üzerine çekti ve </a:t>
            </a:r>
            <a:r>
              <a:rPr lang="tr-TR" dirty="0">
                <a:effectLst/>
                <a:hlinkClick r:id="rId7" tooltip="En İyi Özgün Senaryo Akademi Ödülü"/>
              </a:rPr>
              <a:t>En İyi Özgün Senaryo Akademi Ödülü</a:t>
            </a:r>
            <a:r>
              <a:rPr lang="tr-TR" dirty="0">
                <a:effectLst/>
              </a:rPr>
              <a:t> adaylığı elde etti. Bu başarısı ona büyük bütçeli </a:t>
            </a:r>
            <a:r>
              <a:rPr lang="tr-TR" i="1" dirty="0">
                <a:effectLst/>
                <a:hlinkClick r:id="rId8" tooltip="Uykusuz (film, 2002)"/>
              </a:rPr>
              <a:t>Uykusuz</a:t>
            </a:r>
            <a:r>
              <a:rPr lang="tr-TR" dirty="0">
                <a:effectLst/>
              </a:rPr>
              <a:t> ve </a:t>
            </a:r>
            <a:r>
              <a:rPr lang="tr-TR" i="1" dirty="0">
                <a:effectLst/>
                <a:hlinkClick r:id="rId9" tooltip="Prestij"/>
              </a:rPr>
              <a:t>Prestij</a:t>
            </a:r>
            <a:r>
              <a:rPr lang="tr-TR" dirty="0">
                <a:effectLst/>
              </a:rPr>
              <a:t> filmlerini çekme fırsatı verdi. </a:t>
            </a:r>
            <a:r>
              <a:rPr lang="tr-TR" i="1" dirty="0">
                <a:effectLst/>
                <a:hlinkClick r:id="rId10" tooltip="Batman (film serisi)"/>
              </a:rPr>
              <a:t>Kara Şövalye Üçlemesi</a:t>
            </a:r>
            <a:r>
              <a:rPr lang="tr-TR" dirty="0">
                <a:effectLst/>
              </a:rPr>
              <a:t> ve </a:t>
            </a:r>
            <a:r>
              <a:rPr lang="tr-TR" i="1" dirty="0">
                <a:effectLst/>
                <a:hlinkClick r:id="rId11" tooltip="Başlangıç"/>
              </a:rPr>
              <a:t>Başlangıç</a:t>
            </a:r>
            <a:r>
              <a:rPr lang="tr-TR" dirty="0">
                <a:effectLst/>
              </a:rPr>
              <a:t> filmleriyle mali ve eleştirel başarı ve ikinci En İyi Özgün Senaryo Akademi Ödülü adaylığını elde etti.</a:t>
            </a:r>
          </a:p>
          <a:p>
            <a:pPr marL="0" indent="0">
              <a:lnSpc>
                <a:spcPct val="90000"/>
              </a:lnSpc>
              <a:buNone/>
            </a:pPr>
            <a:r>
              <a:rPr lang="tr-TR" sz="1700" dirty="0"/>
              <a:t/>
            </a:r>
            <a:br>
              <a:rPr lang="tr-TR" sz="1700" dirty="0"/>
            </a:br>
            <a:endParaRPr lang="tr-TR" sz="1700" dirty="0"/>
          </a:p>
        </p:txBody>
      </p:sp>
      <p:pic>
        <p:nvPicPr>
          <p:cNvPr id="1026" name="Picture 2" descr="Christopher Nolan Cannes 2018.jpg">
            <a:hlinkClick r:id="rId12"/>
          </p:cNvPr>
          <p:cNvPicPr>
            <a:picLocks noChangeAspect="1" noChangeArrowheads="1"/>
          </p:cNvPicPr>
          <p:nvPr/>
        </p:nvPicPr>
        <p:blipFill>
          <a:blip r:embed="rId13">
            <a:extLst>
              <a:ext uri="{28A0092B-C50C-407E-A947-70E740481C1C}">
                <a14:useLocalDpi xmlns:a14="http://schemas.microsoft.com/office/drawing/2010/main" xmlns="" val="0"/>
              </a:ext>
            </a:extLst>
          </a:blip>
          <a:srcRect/>
          <a:stretch>
            <a:fillRect/>
          </a:stretch>
        </p:blipFill>
        <p:spPr bwMode="auto">
          <a:xfrm>
            <a:off x="6174" y="119454"/>
            <a:ext cx="4449007" cy="6312877"/>
          </a:xfrm>
          <a:prstGeom prst="rect">
            <a:avLst/>
          </a:prstGeom>
          <a:noFill/>
          <a:extLst>
            <a:ext uri="{909E8E84-426E-40DD-AFC4-6F175D3DCCD1}">
              <a14:hiddenFill xmlns:a14="http://schemas.microsoft.com/office/drawing/2010/main" xmlns="">
                <a:solidFill>
                  <a:srgbClr val="FFFFFF"/>
                </a:solidFill>
              </a14:hiddenFill>
            </a:ext>
          </a:extLst>
        </p:spPr>
      </p:pic>
      <p:sp>
        <p:nvSpPr>
          <p:cNvPr id="6" name="Metin kutusu 5"/>
          <p:cNvSpPr txBox="1"/>
          <p:nvPr/>
        </p:nvSpPr>
        <p:spPr>
          <a:xfrm>
            <a:off x="4739055" y="5678314"/>
            <a:ext cx="4281853" cy="1015663"/>
          </a:xfrm>
          <a:prstGeom prst="rect">
            <a:avLst/>
          </a:prstGeom>
          <a:noFill/>
        </p:spPr>
        <p:txBody>
          <a:bodyPr wrap="square" rtlCol="0">
            <a:spAutoFit/>
          </a:bodyPr>
          <a:lstStyle/>
          <a:p>
            <a:pPr marL="457200" indent="-457200">
              <a:buFont typeface="Wingdings" panose="05000000000000000000" pitchFamily="2" charset="2"/>
              <a:buChar char="ü"/>
            </a:pPr>
            <a:r>
              <a:rPr lang="tr-TR" sz="2000" dirty="0"/>
              <a:t>36 Oscar Adaylığı</a:t>
            </a:r>
          </a:p>
          <a:p>
            <a:pPr marL="457200" indent="-457200">
              <a:buFont typeface="Wingdings" panose="05000000000000000000" pitchFamily="2" charset="2"/>
              <a:buChar char="ü"/>
            </a:pPr>
            <a:r>
              <a:rPr lang="tr-TR" sz="2000" dirty="0"/>
              <a:t>10 Ödül</a:t>
            </a:r>
          </a:p>
          <a:p>
            <a:pPr marL="457200" indent="-457200">
              <a:buFont typeface="Wingdings" panose="05000000000000000000" pitchFamily="2" charset="2"/>
              <a:buChar char="ü"/>
            </a:pPr>
            <a:r>
              <a:rPr lang="tr-TR" sz="2000" dirty="0"/>
              <a:t>5 Milyon  dolar hasılat</a:t>
            </a:r>
          </a:p>
        </p:txBody>
      </p:sp>
    </p:spTree>
    <p:extLst>
      <p:ext uri="{BB962C8B-B14F-4D97-AF65-F5344CB8AC3E}">
        <p14:creationId xmlns:p14="http://schemas.microsoft.com/office/powerpoint/2010/main" xmlns="" val="2218166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ollowing - Wikipedia">
            <a:extLst>
              <a:ext uri="{FF2B5EF4-FFF2-40B4-BE49-F238E27FC236}">
                <a16:creationId xmlns:a16="http://schemas.microsoft.com/office/drawing/2014/main" xmlns="" id="{5852A090-82C4-BA48-84B5-AD862137E602}"/>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0" y="0"/>
            <a:ext cx="2573807" cy="3265713"/>
          </a:xfrm>
          <a:prstGeom prst="rect">
            <a:avLst/>
          </a:prstGeom>
          <a:noFill/>
          <a:extLst>
            <a:ext uri="{909E8E84-426E-40DD-AFC4-6F175D3DCCD1}">
              <a14:hiddenFill xmlns:a14="http://schemas.microsoft.com/office/drawing/2010/main" xmlns="">
                <a:solidFill>
                  <a:srgbClr val="FFFFFF"/>
                </a:solidFill>
              </a14:hiddenFill>
            </a:ext>
          </a:extLst>
        </p:spPr>
      </p:pic>
      <p:pic>
        <p:nvPicPr>
          <p:cNvPr id="1028" name="Picture 4" descr="Akıl Defteri - Memento - Beyazperde.com">
            <a:extLst>
              <a:ext uri="{FF2B5EF4-FFF2-40B4-BE49-F238E27FC236}">
                <a16:creationId xmlns:a16="http://schemas.microsoft.com/office/drawing/2014/main" xmlns="" id="{6E20B307-EDE4-9F40-975A-C540C99FFF65}"/>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2573807" y="0"/>
            <a:ext cx="2468456" cy="3291275"/>
          </a:xfrm>
          <a:prstGeom prst="rect">
            <a:avLst/>
          </a:prstGeom>
          <a:noFill/>
          <a:extLst>
            <a:ext uri="{909E8E84-426E-40DD-AFC4-6F175D3DCCD1}">
              <a14:hiddenFill xmlns:a14="http://schemas.microsoft.com/office/drawing/2010/main" xmlns="">
                <a:solidFill>
                  <a:srgbClr val="FFFFFF"/>
                </a:solidFill>
              </a14:hiddenFill>
            </a:ext>
          </a:extLst>
        </p:spPr>
      </p:pic>
      <p:pic>
        <p:nvPicPr>
          <p:cNvPr id="1030" name="Picture 6" descr="Uykusuz - Insomnia (2002) - Kaan&amp;#39;ın Tavsiyesi">
            <a:extLst>
              <a:ext uri="{FF2B5EF4-FFF2-40B4-BE49-F238E27FC236}">
                <a16:creationId xmlns:a16="http://schemas.microsoft.com/office/drawing/2014/main" xmlns="" id="{B35AC155-252D-2B4E-BA94-E1B82750146B}"/>
              </a:ext>
            </a:extLst>
          </p:cNvPr>
          <p:cNvPicPr>
            <a:picLocks noChangeAspect="1" noChangeArrowheads="1"/>
          </p:cNvPicPr>
          <p:nvPr/>
        </p:nvPicPr>
        <p:blipFill>
          <a:blip r:embed="rId4">
            <a:extLst>
              <a:ext uri="{28A0092B-C50C-407E-A947-70E740481C1C}">
                <a14:useLocalDpi xmlns:a14="http://schemas.microsoft.com/office/drawing/2010/main" xmlns="" val="0"/>
              </a:ext>
            </a:extLst>
          </a:blip>
          <a:srcRect/>
          <a:stretch>
            <a:fillRect/>
          </a:stretch>
        </p:blipFill>
        <p:spPr bwMode="auto">
          <a:xfrm>
            <a:off x="5042263" y="0"/>
            <a:ext cx="2356711" cy="3291275"/>
          </a:xfrm>
          <a:prstGeom prst="rect">
            <a:avLst/>
          </a:prstGeom>
          <a:noFill/>
          <a:extLst>
            <a:ext uri="{909E8E84-426E-40DD-AFC4-6F175D3DCCD1}">
              <a14:hiddenFill xmlns:a14="http://schemas.microsoft.com/office/drawing/2010/main" xmlns="">
                <a:solidFill>
                  <a:srgbClr val="FFFFFF"/>
                </a:solidFill>
              </a14:hiddenFill>
            </a:ext>
          </a:extLst>
        </p:spPr>
      </p:pic>
      <p:pic>
        <p:nvPicPr>
          <p:cNvPr id="1032" name="Picture 8" descr="Batman Başlıyor - Vikipedi">
            <a:extLst>
              <a:ext uri="{FF2B5EF4-FFF2-40B4-BE49-F238E27FC236}">
                <a16:creationId xmlns:a16="http://schemas.microsoft.com/office/drawing/2014/main" xmlns="" id="{7082F44A-5728-9246-92A0-9644E6D333D3}"/>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7398975" y="0"/>
            <a:ext cx="2244902" cy="3291275"/>
          </a:xfrm>
          <a:prstGeom prst="rect">
            <a:avLst/>
          </a:prstGeom>
          <a:noFill/>
          <a:extLst>
            <a:ext uri="{909E8E84-426E-40DD-AFC4-6F175D3DCCD1}">
              <a14:hiddenFill xmlns:a14="http://schemas.microsoft.com/office/drawing/2010/main" xmlns="">
                <a:solidFill>
                  <a:srgbClr val="FFFFFF"/>
                </a:solidFill>
              </a14:hiddenFill>
            </a:ext>
          </a:extLst>
        </p:spPr>
      </p:pic>
      <p:pic>
        <p:nvPicPr>
          <p:cNvPr id="1034" name="Picture 10" descr="Prestij - Vikipedi">
            <a:extLst>
              <a:ext uri="{FF2B5EF4-FFF2-40B4-BE49-F238E27FC236}">
                <a16:creationId xmlns:a16="http://schemas.microsoft.com/office/drawing/2014/main" xmlns="" id="{3A0D2B68-D817-414D-8BC5-6DA18194D76A}"/>
              </a:ext>
            </a:extLst>
          </p:cNvPr>
          <p:cNvPicPr>
            <a:picLocks noChangeAspect="1" noChangeArrowheads="1"/>
          </p:cNvPicPr>
          <p:nvPr/>
        </p:nvPicPr>
        <p:blipFill>
          <a:blip r:embed="rId6">
            <a:extLst>
              <a:ext uri="{28A0092B-C50C-407E-A947-70E740481C1C}">
                <a14:useLocalDpi xmlns:a14="http://schemas.microsoft.com/office/drawing/2010/main" xmlns="" val="0"/>
              </a:ext>
            </a:extLst>
          </a:blip>
          <a:srcRect/>
          <a:stretch>
            <a:fillRect/>
          </a:stretch>
        </p:blipFill>
        <p:spPr bwMode="auto">
          <a:xfrm>
            <a:off x="9618193" y="0"/>
            <a:ext cx="2573807" cy="3291275"/>
          </a:xfrm>
          <a:prstGeom prst="rect">
            <a:avLst/>
          </a:prstGeom>
          <a:noFill/>
          <a:extLst>
            <a:ext uri="{909E8E84-426E-40DD-AFC4-6F175D3DCCD1}">
              <a14:hiddenFill xmlns:a14="http://schemas.microsoft.com/office/drawing/2010/main" xmlns="">
                <a:solidFill>
                  <a:srgbClr val="FFFFFF"/>
                </a:solidFill>
              </a14:hiddenFill>
            </a:ext>
          </a:extLst>
        </p:spPr>
      </p:pic>
      <p:pic>
        <p:nvPicPr>
          <p:cNvPr id="1036" name="Picture 12" descr="The Dark Knight (2008) - IMDb">
            <a:extLst>
              <a:ext uri="{FF2B5EF4-FFF2-40B4-BE49-F238E27FC236}">
                <a16:creationId xmlns:a16="http://schemas.microsoft.com/office/drawing/2014/main" xmlns="" id="{4C4FF535-56AF-9643-A22D-B2AD94159AF5}"/>
              </a:ext>
            </a:extLst>
          </p:cNvPr>
          <p:cNvPicPr>
            <a:picLocks noChangeAspect="1" noChangeArrowheads="1"/>
          </p:cNvPicPr>
          <p:nvPr/>
        </p:nvPicPr>
        <p:blipFill>
          <a:blip r:embed="rId7">
            <a:extLst>
              <a:ext uri="{28A0092B-C50C-407E-A947-70E740481C1C}">
                <a14:useLocalDpi xmlns:a14="http://schemas.microsoft.com/office/drawing/2010/main" xmlns="" val="0"/>
              </a:ext>
            </a:extLst>
          </a:blip>
          <a:srcRect/>
          <a:stretch>
            <a:fillRect/>
          </a:stretch>
        </p:blipFill>
        <p:spPr bwMode="auto">
          <a:xfrm>
            <a:off x="12841" y="3265713"/>
            <a:ext cx="2573807" cy="3592287"/>
          </a:xfrm>
          <a:prstGeom prst="rect">
            <a:avLst/>
          </a:prstGeom>
          <a:noFill/>
          <a:extLst>
            <a:ext uri="{909E8E84-426E-40DD-AFC4-6F175D3DCCD1}">
              <a14:hiddenFill xmlns:a14="http://schemas.microsoft.com/office/drawing/2010/main" xmlns="">
                <a:solidFill>
                  <a:srgbClr val="FFFFFF"/>
                </a:solidFill>
              </a14:hiddenFill>
            </a:ext>
          </a:extLst>
        </p:spPr>
      </p:pic>
      <p:pic>
        <p:nvPicPr>
          <p:cNvPr id="1040" name="Picture 16" descr="Başlangıç - Inception - Beyazperde.com">
            <a:extLst>
              <a:ext uri="{FF2B5EF4-FFF2-40B4-BE49-F238E27FC236}">
                <a16:creationId xmlns:a16="http://schemas.microsoft.com/office/drawing/2014/main" xmlns="" id="{5FB31BAA-9C42-6F46-BC2B-30EF37376D22}"/>
              </a:ext>
            </a:extLst>
          </p:cNvPr>
          <p:cNvPicPr>
            <a:picLocks noChangeAspect="1" noChangeArrowheads="1"/>
          </p:cNvPicPr>
          <p:nvPr/>
        </p:nvPicPr>
        <p:blipFill>
          <a:blip r:embed="rId8">
            <a:extLst>
              <a:ext uri="{28A0092B-C50C-407E-A947-70E740481C1C}">
                <a14:useLocalDpi xmlns:a14="http://schemas.microsoft.com/office/drawing/2010/main" xmlns="" val="0"/>
              </a:ext>
            </a:extLst>
          </a:blip>
          <a:srcRect/>
          <a:stretch>
            <a:fillRect/>
          </a:stretch>
        </p:blipFill>
        <p:spPr bwMode="auto">
          <a:xfrm>
            <a:off x="2586649" y="3291274"/>
            <a:ext cx="2468456" cy="3566725"/>
          </a:xfrm>
          <a:prstGeom prst="rect">
            <a:avLst/>
          </a:prstGeom>
          <a:noFill/>
          <a:extLst>
            <a:ext uri="{909E8E84-426E-40DD-AFC4-6F175D3DCCD1}">
              <a14:hiddenFill xmlns:a14="http://schemas.microsoft.com/office/drawing/2010/main" xmlns="">
                <a:solidFill>
                  <a:srgbClr val="FFFFFF"/>
                </a:solidFill>
              </a14:hiddenFill>
            </a:ext>
          </a:extLst>
        </p:spPr>
      </p:pic>
      <p:pic>
        <p:nvPicPr>
          <p:cNvPr id="1042" name="Picture 18" descr="Kara Şövalye Yükseliyor - Vikipedi">
            <a:extLst>
              <a:ext uri="{FF2B5EF4-FFF2-40B4-BE49-F238E27FC236}">
                <a16:creationId xmlns:a16="http://schemas.microsoft.com/office/drawing/2014/main" xmlns="" id="{23F179D1-54BD-5247-9229-5B44F8ED9ED8}"/>
              </a:ext>
            </a:extLst>
          </p:cNvPr>
          <p:cNvPicPr>
            <a:picLocks noChangeAspect="1" noChangeArrowheads="1"/>
          </p:cNvPicPr>
          <p:nvPr/>
        </p:nvPicPr>
        <p:blipFill>
          <a:blip r:embed="rId9">
            <a:extLst>
              <a:ext uri="{28A0092B-C50C-407E-A947-70E740481C1C}">
                <a14:useLocalDpi xmlns:a14="http://schemas.microsoft.com/office/drawing/2010/main" xmlns="" val="0"/>
              </a:ext>
            </a:extLst>
          </a:blip>
          <a:srcRect/>
          <a:stretch>
            <a:fillRect/>
          </a:stretch>
        </p:blipFill>
        <p:spPr bwMode="auto">
          <a:xfrm>
            <a:off x="5042263" y="3291274"/>
            <a:ext cx="2406993" cy="3566726"/>
          </a:xfrm>
          <a:prstGeom prst="rect">
            <a:avLst/>
          </a:prstGeom>
          <a:noFill/>
          <a:extLst>
            <a:ext uri="{909E8E84-426E-40DD-AFC4-6F175D3DCCD1}">
              <a14:hiddenFill xmlns:a14="http://schemas.microsoft.com/office/drawing/2010/main" xmlns="">
                <a:solidFill>
                  <a:srgbClr val="FFFFFF"/>
                </a:solidFill>
              </a14:hiddenFill>
            </a:ext>
          </a:extLst>
        </p:spPr>
      </p:pic>
      <p:pic>
        <p:nvPicPr>
          <p:cNvPr id="1044" name="Picture 20" descr="Yıldızlararası - Interstellar - Beyazperde.com">
            <a:extLst>
              <a:ext uri="{FF2B5EF4-FFF2-40B4-BE49-F238E27FC236}">
                <a16:creationId xmlns:a16="http://schemas.microsoft.com/office/drawing/2014/main" xmlns="" id="{3328ADAE-6394-9B45-B17F-C828A77C7061}"/>
              </a:ext>
            </a:extLst>
          </p:cNvPr>
          <p:cNvPicPr>
            <a:picLocks noChangeAspect="1" noChangeArrowheads="1"/>
          </p:cNvPicPr>
          <p:nvPr/>
        </p:nvPicPr>
        <p:blipFill>
          <a:blip r:embed="rId10">
            <a:extLst>
              <a:ext uri="{28A0092B-C50C-407E-A947-70E740481C1C}">
                <a14:useLocalDpi xmlns:a14="http://schemas.microsoft.com/office/drawing/2010/main" xmlns="" val="0"/>
              </a:ext>
            </a:extLst>
          </a:blip>
          <a:srcRect/>
          <a:stretch>
            <a:fillRect/>
          </a:stretch>
        </p:blipFill>
        <p:spPr bwMode="auto">
          <a:xfrm>
            <a:off x="7398974" y="3278494"/>
            <a:ext cx="2386033" cy="3592287"/>
          </a:xfrm>
          <a:prstGeom prst="rect">
            <a:avLst/>
          </a:prstGeom>
          <a:noFill/>
          <a:extLst>
            <a:ext uri="{909E8E84-426E-40DD-AFC4-6F175D3DCCD1}">
              <a14:hiddenFill xmlns:a14="http://schemas.microsoft.com/office/drawing/2010/main" xmlns="">
                <a:solidFill>
                  <a:srgbClr val="FFFFFF"/>
                </a:solidFill>
              </a14:hiddenFill>
            </a:ext>
          </a:extLst>
        </p:spPr>
      </p:pic>
      <p:pic>
        <p:nvPicPr>
          <p:cNvPr id="1046" name="Picture 22" descr="Tenet (2020) - IMDb">
            <a:extLst>
              <a:ext uri="{FF2B5EF4-FFF2-40B4-BE49-F238E27FC236}">
                <a16:creationId xmlns:a16="http://schemas.microsoft.com/office/drawing/2014/main" xmlns="" id="{3D389526-7F5E-3842-83FD-183793166A47}"/>
              </a:ext>
            </a:extLst>
          </p:cNvPr>
          <p:cNvPicPr>
            <a:picLocks noChangeAspect="1" noChangeArrowheads="1"/>
          </p:cNvPicPr>
          <p:nvPr/>
        </p:nvPicPr>
        <p:blipFill>
          <a:blip r:embed="rId11">
            <a:extLst>
              <a:ext uri="{28A0092B-C50C-407E-A947-70E740481C1C}">
                <a14:useLocalDpi xmlns:a14="http://schemas.microsoft.com/office/drawing/2010/main" xmlns="" val="0"/>
              </a:ext>
            </a:extLst>
          </a:blip>
          <a:srcRect/>
          <a:stretch>
            <a:fillRect/>
          </a:stretch>
        </p:blipFill>
        <p:spPr bwMode="auto">
          <a:xfrm>
            <a:off x="9785007" y="3265713"/>
            <a:ext cx="2406993" cy="3535067"/>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0581188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149994" y="372209"/>
            <a:ext cx="5892218" cy="6002214"/>
          </a:xfrm>
        </p:spPr>
      </p:pic>
      <p:sp>
        <p:nvSpPr>
          <p:cNvPr id="7" name="Metin kutusu 6"/>
          <p:cNvSpPr txBox="1"/>
          <p:nvPr/>
        </p:nvSpPr>
        <p:spPr>
          <a:xfrm>
            <a:off x="6140824" y="551503"/>
            <a:ext cx="6051175" cy="4952125"/>
          </a:xfrm>
          <a:prstGeom prst="rect">
            <a:avLst/>
          </a:prstGeom>
          <a:noFill/>
        </p:spPr>
        <p:txBody>
          <a:bodyPr wrap="square" rtlCol="0">
            <a:spAutoFit/>
          </a:bodyPr>
          <a:lstStyle/>
          <a:p>
            <a:pPr marL="285750" indent="-285750">
              <a:spcBef>
                <a:spcPct val="20000"/>
              </a:spcBef>
              <a:spcAft>
                <a:spcPts val="600"/>
              </a:spcAft>
              <a:buClr>
                <a:schemeClr val="tx1"/>
              </a:buClr>
              <a:buSzPct val="100000"/>
              <a:buFont typeface="Arial"/>
              <a:buChar char="•"/>
            </a:pPr>
            <a:r>
              <a:rPr lang="tr-TR" sz="2000" b="1" cap="small" dirty="0">
                <a:gradFill flip="none" rotWithShape="1">
                  <a:gsLst>
                    <a:gs pos="0">
                      <a:schemeClr val="tx1"/>
                    </a:gs>
                    <a:gs pos="100000">
                      <a:schemeClr val="tx1">
                        <a:lumMod val="75000"/>
                      </a:schemeClr>
                    </a:gs>
                  </a:gsLst>
                  <a:lin ang="5580000" scaled="0"/>
                  <a:tileRect/>
                </a:gradFill>
              </a:rPr>
              <a:t>Tarz</a:t>
            </a:r>
          </a:p>
          <a:p>
            <a:pPr marL="285750" indent="-285750">
              <a:spcBef>
                <a:spcPct val="20000"/>
              </a:spcBef>
              <a:spcAft>
                <a:spcPts val="600"/>
              </a:spcAft>
              <a:buClr>
                <a:schemeClr val="tx1"/>
              </a:buClr>
              <a:buSzPct val="100000"/>
              <a:buFont typeface="Arial" panose="020B0604020202020204" pitchFamily="34" charset="0"/>
              <a:buChar char="•"/>
            </a:pPr>
            <a:r>
              <a:rPr lang="tr-TR" dirty="0"/>
              <a:t>Nolan'ın çalışmaları öznel tecrübe, hafızanın bozulması, insan ahlakı, zamanın doğası ve kişisel kimliğin inşası gibi varoluşsal, etik konuları araştırıyor. Karakterleri genellikle yalnızlık, suçluluk, kıskançlık ve açgözlülük korkuları ve endişeleri ile karşı karşıyayken duygusal açıdan rahatsız ve manevi açıdan belirsizdir.                                                                                                                                                                                                                                                                                                                                                                                                                                                                                                                                                                                                                                                                                                                                                                                                                                                                                                                                                                                                                                                                                                                                                                                                                                                                </a:t>
            </a:r>
          </a:p>
          <a:p>
            <a:pPr>
              <a:spcBef>
                <a:spcPct val="20000"/>
              </a:spcBef>
              <a:spcAft>
                <a:spcPts val="600"/>
              </a:spcAft>
              <a:buClr>
                <a:schemeClr val="tx1"/>
              </a:buClr>
              <a:buSzPct val="100000"/>
            </a:pPr>
            <a:endParaRPr lang="tr-TR" b="1" cap="small" dirty="0">
              <a:gradFill flip="none" rotWithShape="1">
                <a:gsLst>
                  <a:gs pos="0">
                    <a:schemeClr val="tx1"/>
                  </a:gs>
                  <a:gs pos="100000">
                    <a:schemeClr val="tx1">
                      <a:lumMod val="75000"/>
                    </a:schemeClr>
                  </a:gs>
                </a:gsLst>
                <a:lin ang="5580000" scaled="0"/>
                <a:tileRect/>
              </a:gradFill>
            </a:endParaRPr>
          </a:p>
          <a:p>
            <a:pPr marL="285750" indent="-285750">
              <a:spcBef>
                <a:spcPct val="20000"/>
              </a:spcBef>
              <a:spcAft>
                <a:spcPts val="600"/>
              </a:spcAft>
              <a:buClr>
                <a:schemeClr val="tx1"/>
              </a:buClr>
              <a:buSzPct val="100000"/>
              <a:buFont typeface="Arial" panose="020B0604020202020204" pitchFamily="34" charset="0"/>
              <a:buChar char="•"/>
            </a:pPr>
            <a:r>
              <a:rPr lang="tr-TR" dirty="0"/>
              <a:t>Nolan'ın sıklıkla kentsel mekanlar, takım elbiseli adamlar, sessiz tonlar ve konuşma sahneleri üzerinde duran görsel tarzı modern mekanlar ve mimari ile geniş yakın çekimde çerçevelendi. Estetik olarak yönetmen, stüdyo çalışmalarında belgesel tarzı aydınlatmayı, doğal mekanları ve gerçek çekim yerlerini tercih eder.</a:t>
            </a:r>
          </a:p>
        </p:txBody>
      </p:sp>
    </p:spTree>
    <p:extLst>
      <p:ext uri="{BB962C8B-B14F-4D97-AF65-F5344CB8AC3E}">
        <p14:creationId xmlns:p14="http://schemas.microsoft.com/office/powerpoint/2010/main" xmlns="" val="38533424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0A65BCEE-4F22-6447-8C52-B3A24CD59E01}"/>
              </a:ext>
            </a:extLst>
          </p:cNvPr>
          <p:cNvSpPr>
            <a:spLocks noGrp="1"/>
          </p:cNvSpPr>
          <p:nvPr>
            <p:ph type="title"/>
          </p:nvPr>
        </p:nvSpPr>
        <p:spPr>
          <a:xfrm>
            <a:off x="5039137" y="57806"/>
            <a:ext cx="6132446" cy="1905000"/>
          </a:xfrm>
        </p:spPr>
        <p:txBody>
          <a:bodyPr>
            <a:normAutofit/>
          </a:bodyPr>
          <a:lstStyle/>
          <a:p>
            <a:r>
              <a:rPr lang="tr-TR" dirty="0"/>
              <a:t>Takip</a:t>
            </a:r>
          </a:p>
        </p:txBody>
      </p:sp>
      <p:pic>
        <p:nvPicPr>
          <p:cNvPr id="2050" name="Picture 2" descr="Following (1998) - IMDb">
            <a:hlinkClick r:id="rId4"/>
            <a:extLst>
              <a:ext uri="{FF2B5EF4-FFF2-40B4-BE49-F238E27FC236}">
                <a16:creationId xmlns:a16="http://schemas.microsoft.com/office/drawing/2014/main" xmlns="" id="{DB311542-9E6F-2A42-93BC-53F32805D2A3}"/>
              </a:ext>
            </a:extLst>
          </p:cNvPr>
          <p:cNvPicPr>
            <a:picLocks noChangeAspect="1" noChangeArrowheads="1"/>
          </p:cNvPicPr>
          <p:nvPr/>
        </p:nvPicPr>
        <p:blipFill>
          <a:blip r:embed="rId5">
            <a:extLst>
              <a:ext uri="{28A0092B-C50C-407E-A947-70E740481C1C}">
                <a14:useLocalDpi xmlns:a14="http://schemas.microsoft.com/office/drawing/2010/main" xmlns="" val="0"/>
              </a:ext>
            </a:extLst>
          </a:blip>
          <a:stretch>
            <a:fillRect/>
          </a:stretch>
        </p:blipFill>
        <p:spPr bwMode="auto">
          <a:xfrm>
            <a:off x="645163" y="747413"/>
            <a:ext cx="3416888" cy="4903389"/>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xmlns="">
                <a:solidFill>
                  <a:srgbClr val="FFFFFF"/>
                </a:solidFill>
              </a14:hiddenFill>
            </a:ext>
          </a:extLst>
        </p:spPr>
      </p:pic>
      <p:sp>
        <p:nvSpPr>
          <p:cNvPr id="3" name="İçerik Yer Tutucusu 2">
            <a:extLst>
              <a:ext uri="{FF2B5EF4-FFF2-40B4-BE49-F238E27FC236}">
                <a16:creationId xmlns:a16="http://schemas.microsoft.com/office/drawing/2014/main" xmlns="" id="{B777CE99-DF15-FE43-A4F7-D21C124195DD}"/>
              </a:ext>
            </a:extLst>
          </p:cNvPr>
          <p:cNvSpPr>
            <a:spLocks noGrp="1"/>
          </p:cNvSpPr>
          <p:nvPr>
            <p:ph idx="1"/>
          </p:nvPr>
        </p:nvSpPr>
        <p:spPr>
          <a:xfrm>
            <a:off x="4899992" y="1623172"/>
            <a:ext cx="6997718" cy="4556911"/>
          </a:xfrm>
        </p:spPr>
        <p:txBody>
          <a:bodyPr anchor="t">
            <a:normAutofit/>
          </a:bodyPr>
          <a:lstStyle/>
          <a:p>
            <a:pPr>
              <a:lnSpc>
                <a:spcPct val="110000"/>
              </a:lnSpc>
            </a:pPr>
            <a:r>
              <a:rPr lang="tr-TR" sz="1400" dirty="0">
                <a:effectLst/>
              </a:rPr>
              <a:t>Yeni romanı için aradığı ilhamı bir türlü bulamamış genç yazar, sokaklarda dolaşıp insanların peşinde dolanmakta, kendine esin kaynağı aramaktadır.</a:t>
            </a:r>
            <a:r>
              <a:rPr lang="tr-TR" sz="1400" dirty="0"/>
              <a:t/>
            </a:r>
            <a:br>
              <a:rPr lang="tr-TR" sz="1400" dirty="0"/>
            </a:br>
            <a:r>
              <a:rPr lang="tr-TR" sz="1400" dirty="0"/>
              <a:t/>
            </a:r>
            <a:br>
              <a:rPr lang="tr-TR" sz="1400" dirty="0"/>
            </a:br>
            <a:r>
              <a:rPr lang="tr-TR" sz="1400" dirty="0">
                <a:effectLst/>
              </a:rPr>
              <a:t>Bill takma adıyla dolaşan genç yazar, bir gün siyah takım elbiseli, şık giyimli bir adamın peşine takılır. Takıntı haline getirdiği Cobb ismindeki gençle sonunda tanışan Bill, </a:t>
            </a:r>
            <a:r>
              <a:rPr lang="tr-TR" sz="1400" dirty="0" err="1">
                <a:effectLst/>
              </a:rPr>
              <a:t>Cobb'un</a:t>
            </a:r>
            <a:r>
              <a:rPr lang="tr-TR" sz="1400" dirty="0">
                <a:effectLst/>
              </a:rPr>
              <a:t> profesyonel bir hırsız olduğunu öğrenir. </a:t>
            </a:r>
            <a:r>
              <a:rPr lang="tr-TR" sz="1400" dirty="0" err="1">
                <a:effectLst/>
              </a:rPr>
              <a:t>Cobb'un</a:t>
            </a:r>
            <a:r>
              <a:rPr lang="tr-TR" sz="1400" dirty="0">
                <a:effectLst/>
              </a:rPr>
              <a:t> yaşam tarzından çok etkilenen Bill, sarışın çekici bir kadınla da tanışınca yavaş yavaş ait olmadığı suç dünyasının içine çekilecektir.</a:t>
            </a:r>
          </a:p>
          <a:p>
            <a:pPr>
              <a:lnSpc>
                <a:spcPct val="110000"/>
              </a:lnSpc>
            </a:pPr>
            <a:endParaRPr lang="tr-TR" sz="1400" dirty="0"/>
          </a:p>
          <a:p>
            <a:pPr>
              <a:lnSpc>
                <a:spcPct val="110000"/>
              </a:lnSpc>
            </a:pPr>
            <a:endParaRPr lang="tr-TR" sz="1400" dirty="0"/>
          </a:p>
          <a:p>
            <a:pPr>
              <a:lnSpc>
                <a:spcPct val="110000"/>
              </a:lnSpc>
            </a:pPr>
            <a:r>
              <a:rPr lang="tr-TR" sz="1400" dirty="0"/>
              <a:t>Düşük bütçe</a:t>
            </a:r>
          </a:p>
          <a:p>
            <a:pPr>
              <a:lnSpc>
                <a:spcPct val="110000"/>
              </a:lnSpc>
            </a:pPr>
            <a:r>
              <a:rPr lang="tr-TR" sz="1400" dirty="0" err="1">
                <a:effectLst/>
              </a:rPr>
              <a:t>Newport</a:t>
            </a:r>
            <a:r>
              <a:rPr lang="tr-TR" sz="1400" dirty="0">
                <a:effectLst/>
              </a:rPr>
              <a:t> Uluslararası Film Festivali en iyi yönetmen ödülü</a:t>
            </a:r>
          </a:p>
          <a:p>
            <a:pPr>
              <a:lnSpc>
                <a:spcPct val="110000"/>
              </a:lnSpc>
            </a:pPr>
            <a:r>
              <a:rPr lang="tr-TR" sz="1400" dirty="0">
                <a:effectLst/>
              </a:rPr>
              <a:t>ve jüri özel ödülünde adaylık elde etti.</a:t>
            </a:r>
          </a:p>
          <a:p>
            <a:pPr>
              <a:lnSpc>
                <a:spcPct val="110000"/>
              </a:lnSpc>
            </a:pPr>
            <a:r>
              <a:rPr lang="tr-TR" sz="1400" dirty="0">
                <a:effectLst/>
                <a:hlinkClick r:id="rId6" tooltip="San Francisco Uluslararası Film Festivali"/>
              </a:rPr>
              <a:t>San Francisco Uluslararası Film Festivali</a:t>
            </a:r>
            <a:r>
              <a:rPr lang="tr-TR" sz="1400" dirty="0">
                <a:effectLst/>
              </a:rPr>
              <a:t>'nde en iyi ilk uzun metraj dalında SKYY Ödülü ile aldı.</a:t>
            </a:r>
            <a:endParaRPr lang="tr-TR" sz="1400" dirty="0"/>
          </a:p>
        </p:txBody>
      </p:sp>
    </p:spTree>
    <p:extLst>
      <p:ext uri="{BB962C8B-B14F-4D97-AF65-F5344CB8AC3E}">
        <p14:creationId xmlns:p14="http://schemas.microsoft.com/office/powerpoint/2010/main" xmlns="" val="28290572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182D3E38-A0FF-0B42-9F73-79606937EC14}"/>
              </a:ext>
            </a:extLst>
          </p:cNvPr>
          <p:cNvSpPr>
            <a:spLocks noGrp="1"/>
          </p:cNvSpPr>
          <p:nvPr>
            <p:ph type="title"/>
          </p:nvPr>
        </p:nvSpPr>
        <p:spPr>
          <a:xfrm>
            <a:off x="4303643" y="609600"/>
            <a:ext cx="6743767" cy="1905000"/>
          </a:xfrm>
        </p:spPr>
        <p:txBody>
          <a:bodyPr>
            <a:normAutofit/>
          </a:bodyPr>
          <a:lstStyle/>
          <a:p>
            <a:r>
              <a:rPr lang="tr-TR" dirty="0"/>
              <a:t>Akıl Defteri</a:t>
            </a:r>
          </a:p>
        </p:txBody>
      </p:sp>
      <p:pic>
        <p:nvPicPr>
          <p:cNvPr id="3074" name="Picture 2" descr="Akıl Defteri - Memento - Beyazperde.com">
            <a:hlinkClick r:id="rId4"/>
            <a:extLst>
              <a:ext uri="{FF2B5EF4-FFF2-40B4-BE49-F238E27FC236}">
                <a16:creationId xmlns:a16="http://schemas.microsoft.com/office/drawing/2014/main" xmlns="" id="{57A9433C-152D-AC4D-B9C8-6478FF2DC3A4}"/>
              </a:ext>
            </a:extLst>
          </p:cNvPr>
          <p:cNvPicPr>
            <a:picLocks noChangeAspect="1" noChangeArrowheads="1"/>
          </p:cNvPicPr>
          <p:nvPr/>
        </p:nvPicPr>
        <p:blipFill rotWithShape="1">
          <a:blip r:embed="rId5">
            <a:extLst>
              <a:ext uri="{28A0092B-C50C-407E-A947-70E740481C1C}">
                <a14:useLocalDpi xmlns:a14="http://schemas.microsoft.com/office/drawing/2010/main" xmlns="" val="0"/>
              </a:ext>
            </a:extLst>
          </a:blip>
          <a:srcRect r="31262" b="3"/>
          <a:stretch/>
        </p:blipFill>
        <p:spPr bwMode="auto">
          <a:xfrm>
            <a:off x="257590" y="10"/>
            <a:ext cx="3479523" cy="6857990"/>
          </a:xfrm>
          <a:prstGeom prst="rect">
            <a:avLst/>
          </a:prstGeom>
          <a:noFill/>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a:extLst>
            <a:ext uri="{909E8E84-426E-40DD-AFC4-6F175D3DCCD1}">
              <a14:hiddenFill xmlns:a14="http://schemas.microsoft.com/office/drawing/2010/main" xmlns="">
                <a:solidFill>
                  <a:srgbClr val="FFFFFF"/>
                </a:solidFill>
              </a14:hiddenFill>
            </a:ext>
          </a:extLst>
        </p:spPr>
      </p:pic>
      <p:sp>
        <p:nvSpPr>
          <p:cNvPr id="3" name="İçerik Yer Tutucusu 2">
            <a:extLst>
              <a:ext uri="{FF2B5EF4-FFF2-40B4-BE49-F238E27FC236}">
                <a16:creationId xmlns:a16="http://schemas.microsoft.com/office/drawing/2014/main" xmlns="" id="{2F684401-9B85-4B46-BECB-612497EFB879}"/>
              </a:ext>
            </a:extLst>
          </p:cNvPr>
          <p:cNvSpPr>
            <a:spLocks noGrp="1"/>
          </p:cNvSpPr>
          <p:nvPr>
            <p:ph idx="1"/>
          </p:nvPr>
        </p:nvSpPr>
        <p:spPr>
          <a:xfrm>
            <a:off x="4303643" y="1920764"/>
            <a:ext cx="7046844" cy="3415749"/>
          </a:xfrm>
        </p:spPr>
        <p:txBody>
          <a:bodyPr>
            <a:normAutofit/>
          </a:bodyPr>
          <a:lstStyle/>
          <a:p>
            <a:r>
              <a:rPr lang="tr-TR" dirty="0">
                <a:effectLst/>
              </a:rPr>
              <a:t>Akıl Defteri, kısa süreli hafıza kaybı olan bir adamın karısını öldürenleri bulma çabasını konu ediyor. </a:t>
            </a:r>
          </a:p>
          <a:p>
            <a:endParaRPr lang="tr-TR" dirty="0">
              <a:effectLst/>
            </a:endParaRPr>
          </a:p>
          <a:p>
            <a:endParaRPr lang="tr-TR" dirty="0">
              <a:effectLst/>
            </a:endParaRPr>
          </a:p>
          <a:p>
            <a:endParaRPr lang="tr-TR" dirty="0">
              <a:effectLst/>
            </a:endParaRPr>
          </a:p>
          <a:p>
            <a:pPr>
              <a:buFont typeface="Wingdings" pitchFamily="2" charset="2"/>
              <a:buChar char="ü"/>
            </a:pPr>
            <a:r>
              <a:rPr lang="tr-TR" dirty="0">
                <a:effectLst/>
              </a:rPr>
              <a:t>İngiliz Bağımsız Film Festivali “En İyi Yabancı Film” ödülü</a:t>
            </a:r>
          </a:p>
          <a:p>
            <a:pPr>
              <a:buFont typeface="Wingdings" pitchFamily="2" charset="2"/>
              <a:buChar char="ü"/>
            </a:pPr>
            <a:r>
              <a:rPr lang="tr-TR" dirty="0">
                <a:effectLst/>
              </a:rPr>
              <a:t>Bağımsız Ruh Ödülleri “En İyi Film“</a:t>
            </a:r>
          </a:p>
          <a:p>
            <a:pPr>
              <a:buFont typeface="Wingdings" pitchFamily="2" charset="2"/>
              <a:buChar char="ü"/>
            </a:pPr>
            <a:r>
              <a:rPr lang="tr-TR" dirty="0" err="1">
                <a:effectLst/>
              </a:rPr>
              <a:t>Saturn</a:t>
            </a:r>
            <a:r>
              <a:rPr lang="tr-TR" dirty="0">
                <a:effectLst/>
              </a:rPr>
              <a:t> ödülleri “En İyi Aksiyon Filmi“</a:t>
            </a:r>
          </a:p>
        </p:txBody>
      </p:sp>
    </p:spTree>
    <p:extLst>
      <p:ext uri="{BB962C8B-B14F-4D97-AF65-F5344CB8AC3E}">
        <p14:creationId xmlns:p14="http://schemas.microsoft.com/office/powerpoint/2010/main" xmlns="" val="3980236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A7E2866C-3E5B-D94C-9242-4FE84A3D0556}"/>
              </a:ext>
            </a:extLst>
          </p:cNvPr>
          <p:cNvSpPr>
            <a:spLocks noGrp="1"/>
          </p:cNvSpPr>
          <p:nvPr>
            <p:ph type="title"/>
          </p:nvPr>
        </p:nvSpPr>
        <p:spPr>
          <a:xfrm>
            <a:off x="5039137" y="609600"/>
            <a:ext cx="6132446" cy="1905000"/>
          </a:xfrm>
        </p:spPr>
        <p:txBody>
          <a:bodyPr>
            <a:normAutofit/>
          </a:bodyPr>
          <a:lstStyle/>
          <a:p>
            <a:r>
              <a:rPr lang="tr-TR" dirty="0"/>
              <a:t>Uykusuz</a:t>
            </a:r>
          </a:p>
        </p:txBody>
      </p:sp>
      <p:pic>
        <p:nvPicPr>
          <p:cNvPr id="4098" name="Picture 2" descr="Insomnia">
            <a:hlinkClick r:id="rId4"/>
            <a:extLst>
              <a:ext uri="{FF2B5EF4-FFF2-40B4-BE49-F238E27FC236}">
                <a16:creationId xmlns:a16="http://schemas.microsoft.com/office/drawing/2014/main" xmlns="" id="{CE3D8FA7-4C3E-3642-A8FE-7F04C6A52C56}"/>
              </a:ext>
            </a:extLst>
          </p:cNvPr>
          <p:cNvPicPr>
            <a:picLocks noChangeAspect="1" noChangeArrowheads="1"/>
          </p:cNvPicPr>
          <p:nvPr/>
        </p:nvPicPr>
        <p:blipFill>
          <a:blip r:embed="rId5">
            <a:extLst>
              <a:ext uri="{28A0092B-C50C-407E-A947-70E740481C1C}">
                <a14:useLocalDpi xmlns:a14="http://schemas.microsoft.com/office/drawing/2010/main" xmlns="" val="0"/>
              </a:ext>
            </a:extLst>
          </a:blip>
          <a:stretch>
            <a:fillRect/>
          </a:stretch>
        </p:blipFill>
        <p:spPr bwMode="auto">
          <a:xfrm>
            <a:off x="1180740" y="1015070"/>
            <a:ext cx="3416888" cy="4629332"/>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xmlns="">
                <a:solidFill>
                  <a:srgbClr val="FFFFFF"/>
                </a:solidFill>
              </a14:hiddenFill>
            </a:ext>
          </a:extLst>
        </p:spPr>
      </p:pic>
      <p:sp>
        <p:nvSpPr>
          <p:cNvPr id="3" name="İçerik Yer Tutucusu 2">
            <a:extLst>
              <a:ext uri="{FF2B5EF4-FFF2-40B4-BE49-F238E27FC236}">
                <a16:creationId xmlns:a16="http://schemas.microsoft.com/office/drawing/2014/main" xmlns="" id="{063056FE-A771-3D40-BF7A-A9723FE2B07A}"/>
              </a:ext>
            </a:extLst>
          </p:cNvPr>
          <p:cNvSpPr>
            <a:spLocks noGrp="1"/>
          </p:cNvSpPr>
          <p:nvPr>
            <p:ph idx="1"/>
          </p:nvPr>
        </p:nvSpPr>
        <p:spPr>
          <a:xfrm>
            <a:off x="5033218" y="2118359"/>
            <a:ext cx="6821936" cy="3799115"/>
          </a:xfrm>
        </p:spPr>
        <p:txBody>
          <a:bodyPr anchor="t">
            <a:normAutofit/>
          </a:bodyPr>
          <a:lstStyle/>
          <a:p>
            <a:pPr>
              <a:lnSpc>
                <a:spcPct val="150000"/>
              </a:lnSpc>
            </a:pPr>
            <a:r>
              <a:rPr lang="tr-TR" sz="1800" dirty="0">
                <a:effectLst/>
              </a:rPr>
              <a:t>Dedektif </a:t>
            </a:r>
            <a:r>
              <a:rPr lang="tr-TR" sz="1800" dirty="0" err="1">
                <a:effectLst/>
              </a:rPr>
              <a:t>Will</a:t>
            </a:r>
            <a:r>
              <a:rPr lang="tr-TR" sz="1800" dirty="0">
                <a:effectLst/>
              </a:rPr>
              <a:t> Genç bir kızın esrarengiz bir şekilde öldürülmesinin ardından cinayetin ardında yatan gizemi çözmek için göreve getirilen iki dedektif, Los Angeles'tan Alaska'ya doğru yolculuğa çıkarlar. Yaptıkları araştırmalar sonrasında bir şüpheliye ulaşan ikili, şüpheli yazar </a:t>
            </a:r>
            <a:r>
              <a:rPr lang="tr-TR" sz="1800" dirty="0" err="1">
                <a:effectLst/>
              </a:rPr>
              <a:t>Walter</a:t>
            </a:r>
            <a:r>
              <a:rPr lang="tr-TR" sz="1800" dirty="0">
                <a:effectLst/>
              </a:rPr>
              <a:t> </a:t>
            </a:r>
            <a:r>
              <a:rPr lang="tr-TR" sz="1800" dirty="0" err="1">
                <a:effectLst/>
              </a:rPr>
              <a:t>Finch'in</a:t>
            </a:r>
            <a:r>
              <a:rPr lang="tr-TR" sz="1800" dirty="0">
                <a:effectLst/>
              </a:rPr>
              <a:t> peşine düşer. Bu sırada yaşadıkları bir çatışma sonrasında Hap </a:t>
            </a:r>
            <a:r>
              <a:rPr lang="tr-TR" sz="1800" dirty="0" err="1">
                <a:effectLst/>
              </a:rPr>
              <a:t>Eckhart</a:t>
            </a:r>
            <a:r>
              <a:rPr lang="tr-TR" sz="1800" dirty="0">
                <a:effectLst/>
              </a:rPr>
              <a:t> ölür ve </a:t>
            </a:r>
            <a:r>
              <a:rPr lang="tr-TR" sz="1800" dirty="0" err="1">
                <a:effectLst/>
              </a:rPr>
              <a:t>Finch</a:t>
            </a:r>
            <a:r>
              <a:rPr lang="tr-TR" sz="1800" dirty="0">
                <a:effectLst/>
              </a:rPr>
              <a:t> de izini kaybettirir. Fazlasıyla öfke dolan </a:t>
            </a:r>
            <a:r>
              <a:rPr lang="tr-TR" sz="1800" dirty="0" err="1">
                <a:effectLst/>
              </a:rPr>
              <a:t>Dormer</a:t>
            </a:r>
            <a:r>
              <a:rPr lang="tr-TR" sz="1800" dirty="0">
                <a:effectLst/>
              </a:rPr>
              <a:t> yanına yeni bir yardımcı alarak intikam ve adalet peşinde koşmaya başlar.</a:t>
            </a:r>
            <a:endParaRPr lang="tr-TR" sz="1800" dirty="0"/>
          </a:p>
        </p:txBody>
      </p:sp>
    </p:spTree>
    <p:extLst>
      <p:ext uri="{BB962C8B-B14F-4D97-AF65-F5344CB8AC3E}">
        <p14:creationId xmlns:p14="http://schemas.microsoft.com/office/powerpoint/2010/main" xmlns="" val="22884256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F5B3713C-0317-6C42-85DD-58C2E6A88AC2}"/>
              </a:ext>
            </a:extLst>
          </p:cNvPr>
          <p:cNvSpPr>
            <a:spLocks noGrp="1"/>
          </p:cNvSpPr>
          <p:nvPr>
            <p:ph type="title"/>
          </p:nvPr>
        </p:nvSpPr>
        <p:spPr>
          <a:xfrm>
            <a:off x="5547008" y="609600"/>
            <a:ext cx="5122606" cy="1905000"/>
          </a:xfrm>
        </p:spPr>
        <p:txBody>
          <a:bodyPr>
            <a:normAutofit/>
          </a:bodyPr>
          <a:lstStyle/>
          <a:p>
            <a:r>
              <a:rPr lang="tr-TR" dirty="0"/>
              <a:t>Batman başlıyor</a:t>
            </a:r>
          </a:p>
        </p:txBody>
      </p:sp>
      <p:sp>
        <p:nvSpPr>
          <p:cNvPr id="3" name="İçerik Yer Tutucusu 2">
            <a:extLst>
              <a:ext uri="{FF2B5EF4-FFF2-40B4-BE49-F238E27FC236}">
                <a16:creationId xmlns:a16="http://schemas.microsoft.com/office/drawing/2014/main" xmlns="" id="{9A9402EB-7407-9F45-9DF5-E1F34C360519}"/>
              </a:ext>
            </a:extLst>
          </p:cNvPr>
          <p:cNvSpPr>
            <a:spLocks noGrp="1"/>
          </p:cNvSpPr>
          <p:nvPr>
            <p:ph idx="1"/>
          </p:nvPr>
        </p:nvSpPr>
        <p:spPr>
          <a:xfrm>
            <a:off x="5487868" y="2070322"/>
            <a:ext cx="6381135" cy="4357774"/>
          </a:xfrm>
        </p:spPr>
        <p:txBody>
          <a:bodyPr anchor="t">
            <a:normAutofit/>
          </a:bodyPr>
          <a:lstStyle/>
          <a:p>
            <a:r>
              <a:rPr lang="tr-TR" dirty="0">
                <a:effectLst/>
              </a:rPr>
              <a:t>Ailesinin öldürülmesinin ardından muazzam bir servetin sahibi olsa da, büyük hayal kırıklığı yaşayan Bruce </a:t>
            </a:r>
            <a:r>
              <a:rPr lang="tr-TR" dirty="0" err="1">
                <a:effectLst/>
              </a:rPr>
              <a:t>Wayne</a:t>
            </a:r>
            <a:r>
              <a:rPr lang="tr-TR" dirty="0">
                <a:effectLst/>
              </a:rPr>
              <a:t>, adaletsizlikle savaşmanın yollarını bulmak, ve güçsüzleri korkuya boğanlara gözdağı vermek amacıyla dünyayı dolaşır. </a:t>
            </a:r>
            <a:r>
              <a:rPr lang="tr-TR" dirty="0" err="1">
                <a:effectLst/>
              </a:rPr>
              <a:t>Wayne</a:t>
            </a:r>
            <a:r>
              <a:rPr lang="tr-TR" dirty="0">
                <a:effectLst/>
              </a:rPr>
              <a:t> bir süre sonra </a:t>
            </a:r>
            <a:r>
              <a:rPr lang="tr-TR" dirty="0" err="1">
                <a:effectLst/>
              </a:rPr>
              <a:t>Gotham'a</a:t>
            </a:r>
            <a:r>
              <a:rPr lang="tr-TR" dirty="0">
                <a:effectLst/>
              </a:rPr>
              <a:t> dönerek, diğer kimliğini ortaya çıkarır: Gücünü, aklını ve yüksek teknoloji ürünü araçlarını, şehri tehdit eden kötü güçlere karşı kullanan maskeli </a:t>
            </a:r>
            <a:r>
              <a:rPr lang="tr-TR" dirty="0" err="1">
                <a:effectLst/>
              </a:rPr>
              <a:t>Batman’i</a:t>
            </a:r>
            <a:r>
              <a:rPr lang="tr-TR" dirty="0">
                <a:effectLst/>
              </a:rPr>
              <a:t>.</a:t>
            </a:r>
            <a:endParaRPr lang="tr-TR" dirty="0"/>
          </a:p>
        </p:txBody>
      </p:sp>
      <p:pic>
        <p:nvPicPr>
          <p:cNvPr id="1026" name="Picture 2" descr="Batman Başlıyor - Batman Begins - Beyazperde.com">
            <a:hlinkClick r:id="rId4"/>
            <a:extLst>
              <a:ext uri="{FF2B5EF4-FFF2-40B4-BE49-F238E27FC236}">
                <a16:creationId xmlns:a16="http://schemas.microsoft.com/office/drawing/2014/main" xmlns="" id="{9DF10F85-8FD9-6348-B13D-C9E08B631A52}"/>
              </a:ext>
            </a:extLst>
          </p:cNvPr>
          <p:cNvPicPr>
            <a:picLocks noChangeAspect="1" noChangeArrowheads="1"/>
          </p:cNvPicPr>
          <p:nvPr/>
        </p:nvPicPr>
        <p:blipFill>
          <a:blip r:embed="rId5">
            <a:extLst>
              <a:ext uri="{28A0092B-C50C-407E-A947-70E740481C1C}">
                <a14:useLocalDpi xmlns:a14="http://schemas.microsoft.com/office/drawing/2010/main" xmlns="" val="0"/>
              </a:ext>
            </a:extLst>
          </a:blip>
          <a:stretch>
            <a:fillRect/>
          </a:stretch>
        </p:blipFill>
        <p:spPr bwMode="auto">
          <a:xfrm>
            <a:off x="648929" y="609600"/>
            <a:ext cx="3935810" cy="5247747"/>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0116251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C85AFEDE-F096-434D-AACB-924CFF95E65F}"/>
              </a:ext>
            </a:extLst>
          </p:cNvPr>
          <p:cNvSpPr>
            <a:spLocks noGrp="1"/>
          </p:cNvSpPr>
          <p:nvPr>
            <p:ph type="title"/>
          </p:nvPr>
        </p:nvSpPr>
        <p:spPr>
          <a:xfrm>
            <a:off x="3671686" y="629819"/>
            <a:ext cx="6223821" cy="823451"/>
          </a:xfrm>
        </p:spPr>
        <p:txBody>
          <a:bodyPr vert="horz" lIns="91440" tIns="45720" rIns="91440" bIns="45720" rtlCol="0" anchor="b">
            <a:normAutofit/>
          </a:bodyPr>
          <a:lstStyle/>
          <a:p>
            <a:pPr algn="ctr"/>
            <a:r>
              <a:rPr lang="en-US" sz="4800" dirty="0" err="1">
                <a:effectLst>
                  <a:glow rad="38100">
                    <a:schemeClr val="bg1">
                      <a:lumMod val="65000"/>
                      <a:lumOff val="35000"/>
                      <a:alpha val="50000"/>
                    </a:schemeClr>
                  </a:glow>
                  <a:outerShdw blurRad="28575" dist="31750" dir="13200000" algn="tl" rotWithShape="0">
                    <a:srgbClr val="000000">
                      <a:alpha val="25000"/>
                    </a:srgbClr>
                  </a:outerShdw>
                </a:effectLst>
              </a:rPr>
              <a:t>Prestij</a:t>
            </a:r>
            <a:endParaRPr lang="en-US" sz="4800" dirty="0">
              <a:effectLst>
                <a:glow rad="38100">
                  <a:schemeClr val="bg1">
                    <a:lumMod val="65000"/>
                    <a:lumOff val="35000"/>
                    <a:alpha val="50000"/>
                  </a:schemeClr>
                </a:glow>
                <a:outerShdw blurRad="28575" dist="31750" dir="13200000" algn="tl" rotWithShape="0">
                  <a:srgbClr val="000000">
                    <a:alpha val="25000"/>
                  </a:srgbClr>
                </a:outerShdw>
              </a:effectLst>
            </a:endParaRPr>
          </a:p>
        </p:txBody>
      </p:sp>
      <p:sp>
        <p:nvSpPr>
          <p:cNvPr id="3" name="İçerik Yer Tutucusu 2">
            <a:extLst>
              <a:ext uri="{FF2B5EF4-FFF2-40B4-BE49-F238E27FC236}">
                <a16:creationId xmlns:a16="http://schemas.microsoft.com/office/drawing/2014/main" xmlns="" id="{CA99A89E-2220-3A41-AF09-D83188339471}"/>
              </a:ext>
            </a:extLst>
          </p:cNvPr>
          <p:cNvSpPr>
            <a:spLocks noGrp="1"/>
          </p:cNvSpPr>
          <p:nvPr>
            <p:ph idx="1"/>
          </p:nvPr>
        </p:nvSpPr>
        <p:spPr>
          <a:xfrm>
            <a:off x="5691116" y="1813391"/>
            <a:ext cx="6500884" cy="3836782"/>
          </a:xfrm>
        </p:spPr>
        <p:txBody>
          <a:bodyPr vert="horz" lIns="91440" tIns="45720" rIns="91440" bIns="45720" rtlCol="0" anchor="t">
            <a:normAutofit/>
          </a:bodyPr>
          <a:lstStyle/>
          <a:p>
            <a:pPr marL="0" indent="0">
              <a:buNone/>
            </a:pPr>
            <a:r>
              <a:rPr lang="en-US" dirty="0" err="1">
                <a:gradFill flip="none" rotWithShape="1">
                  <a:gsLst>
                    <a:gs pos="0">
                      <a:schemeClr val="tx1"/>
                    </a:gs>
                    <a:gs pos="100000">
                      <a:schemeClr val="tx1">
                        <a:lumMod val="75000"/>
                      </a:schemeClr>
                    </a:gs>
                  </a:gsLst>
                  <a:lin ang="5400000" scaled="0"/>
                  <a:tileRect/>
                </a:gradFill>
              </a:rPr>
              <a:t>Prestij</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birbirini</a:t>
            </a:r>
            <a:r>
              <a:rPr lang="en-US" dirty="0">
                <a:gradFill flip="none" rotWithShape="1">
                  <a:gsLst>
                    <a:gs pos="0">
                      <a:schemeClr val="tx1"/>
                    </a:gs>
                    <a:gs pos="100000">
                      <a:schemeClr val="tx1">
                        <a:lumMod val="75000"/>
                      </a:schemeClr>
                    </a:gs>
                  </a:gsLst>
                  <a:lin ang="5400000" scaled="0"/>
                  <a:tileRect/>
                </a:gradFill>
              </a:rPr>
              <a:t> alt </a:t>
            </a:r>
            <a:r>
              <a:rPr lang="en-US" dirty="0" err="1">
                <a:gradFill flip="none" rotWithShape="1">
                  <a:gsLst>
                    <a:gs pos="0">
                      <a:schemeClr val="tx1"/>
                    </a:gs>
                    <a:gs pos="100000">
                      <a:schemeClr val="tx1">
                        <a:lumMod val="75000"/>
                      </a:schemeClr>
                    </a:gs>
                  </a:gsLst>
                  <a:lin ang="5400000" scaled="0"/>
                  <a:tileRect/>
                </a:gradFill>
              </a:rPr>
              <a:t>etmeye</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çalışan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iki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sihirbazın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hikayesini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anlatıyor</a:t>
            </a:r>
            <a:endParaRPr lang="en-US" dirty="0">
              <a:gradFill flip="none" rotWithShape="1">
                <a:gsLst>
                  <a:gs pos="0">
                    <a:schemeClr val="tx1"/>
                  </a:gs>
                  <a:gs pos="100000">
                    <a:schemeClr val="tx1">
                      <a:lumMod val="75000"/>
                    </a:schemeClr>
                  </a:gs>
                </a:gsLst>
                <a:lin ang="5400000" scaled="0"/>
                <a:tileRect/>
              </a:gradFill>
            </a:endParaRPr>
          </a:p>
          <a:p>
            <a:pPr marL="0" indent="0">
              <a:buNone/>
            </a:pPr>
            <a:endParaRPr lang="en-US" dirty="0">
              <a:gradFill flip="none" rotWithShape="1">
                <a:gsLst>
                  <a:gs pos="0">
                    <a:schemeClr val="tx1"/>
                  </a:gs>
                  <a:gs pos="100000">
                    <a:schemeClr val="tx1">
                      <a:lumMod val="75000"/>
                    </a:schemeClr>
                  </a:gs>
                </a:gsLst>
                <a:lin ang="5400000" scaled="0"/>
                <a:tileRect/>
              </a:gradFill>
            </a:endParaRPr>
          </a:p>
          <a:p>
            <a:pPr marL="0" indent="0">
              <a:buNone/>
            </a:pPr>
            <a:endParaRPr lang="en-US" dirty="0">
              <a:gradFill flip="none" rotWithShape="1">
                <a:gsLst>
                  <a:gs pos="0">
                    <a:schemeClr val="tx1"/>
                  </a:gs>
                  <a:gs pos="100000">
                    <a:schemeClr val="tx1">
                      <a:lumMod val="75000"/>
                    </a:schemeClr>
                  </a:gs>
                </a:gsLst>
                <a:lin ang="5400000" scaled="0"/>
                <a:tileRect/>
              </a:gradFill>
            </a:endParaRPr>
          </a:p>
          <a:p>
            <a:pPr>
              <a:buFont typeface="Wingdings" pitchFamily="2" charset="2"/>
              <a:buChar char="ü"/>
            </a:pPr>
            <a:r>
              <a:rPr lang="en-US" dirty="0">
                <a:gradFill flip="none" rotWithShape="1">
                  <a:gsLst>
                    <a:gs pos="0">
                      <a:schemeClr val="tx1"/>
                    </a:gs>
                    <a:gs pos="100000">
                      <a:schemeClr val="tx1">
                        <a:lumMod val="75000"/>
                      </a:schemeClr>
                    </a:gs>
                  </a:gsLst>
                  <a:lin ang="5400000" scaled="0"/>
                  <a:tileRect/>
                </a:gradFill>
              </a:rPr>
              <a:t>Empire </a:t>
            </a:r>
            <a:r>
              <a:rPr lang="en-US" dirty="0" err="1">
                <a:gradFill flip="none" rotWithShape="1">
                  <a:gsLst>
                    <a:gs pos="0">
                      <a:schemeClr val="tx1"/>
                    </a:gs>
                    <a:gs pos="100000">
                      <a:schemeClr val="tx1">
                        <a:lumMod val="75000"/>
                      </a:schemeClr>
                    </a:gs>
                  </a:gsLst>
                  <a:lin ang="5400000" scaled="0"/>
                  <a:tileRect/>
                </a:gradFill>
              </a:rPr>
              <a:t>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iyi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yönetmen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ödülü</a:t>
            </a:r>
            <a:endParaRPr lang="en-US" dirty="0">
              <a:gradFill flip="none" rotWithShape="1">
                <a:gsLst>
                  <a:gs pos="0">
                    <a:schemeClr val="tx1"/>
                  </a:gs>
                  <a:gs pos="100000">
                    <a:schemeClr val="tx1">
                      <a:lumMod val="75000"/>
                    </a:schemeClr>
                  </a:gs>
                </a:gsLst>
                <a:lin ang="5400000" scaled="0"/>
                <a:tileRect/>
              </a:gradFill>
            </a:endParaRPr>
          </a:p>
          <a:p>
            <a:pPr>
              <a:buFont typeface="Wingdings" pitchFamily="2" charset="2"/>
              <a:buChar char="ü"/>
            </a:pPr>
            <a:r>
              <a:rPr lang="en-US" dirty="0">
                <a:gradFill flip="none" rotWithShape="1">
                  <a:gsLst>
                    <a:gs pos="0">
                      <a:schemeClr val="tx1"/>
                    </a:gs>
                    <a:gs pos="100000">
                      <a:schemeClr val="tx1">
                        <a:lumMod val="75000"/>
                      </a:schemeClr>
                    </a:gs>
                  </a:gsLst>
                  <a:lin ang="5400000" scaled="0"/>
                  <a:tileRect/>
                </a:gradFill>
              </a:rPr>
              <a:t>Satellite </a:t>
            </a:r>
            <a:r>
              <a:rPr lang="en-US" dirty="0" err="1">
                <a:gradFill flip="none" rotWithShape="1">
                  <a:gsLst>
                    <a:gs pos="0">
                      <a:schemeClr val="tx1"/>
                    </a:gs>
                    <a:gs pos="100000">
                      <a:schemeClr val="tx1">
                        <a:lumMod val="75000"/>
                      </a:schemeClr>
                    </a:gs>
                  </a:gsLst>
                  <a:lin ang="5400000" scaled="0"/>
                  <a:tileRect/>
                </a:gradFill>
              </a:rPr>
              <a:t>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iyi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dvd</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ödülü</a:t>
            </a:r>
            <a:endParaRPr lang="en-US" dirty="0">
              <a:gradFill flip="none" rotWithShape="1">
                <a:gsLst>
                  <a:gs pos="0">
                    <a:schemeClr val="tx1"/>
                  </a:gs>
                  <a:gs pos="100000">
                    <a:schemeClr val="tx1">
                      <a:lumMod val="75000"/>
                    </a:schemeClr>
                  </a:gs>
                </a:gsLst>
                <a:lin ang="5400000" scaled="0"/>
                <a:tileRect/>
              </a:gradFill>
            </a:endParaRPr>
          </a:p>
          <a:p>
            <a:pPr>
              <a:buFont typeface="Wingdings" pitchFamily="2" charset="2"/>
              <a:buChar char="ü"/>
            </a:pPr>
            <a:r>
              <a:rPr lang="en-US" dirty="0">
                <a:gradFill flip="none" rotWithShape="1">
                  <a:gsLst>
                    <a:gs pos="0">
                      <a:schemeClr val="tx1"/>
                    </a:gs>
                    <a:gs pos="100000">
                      <a:schemeClr val="tx1">
                        <a:lumMod val="75000"/>
                      </a:schemeClr>
                    </a:gs>
                  </a:gsLst>
                  <a:lin ang="5400000" scaled="0"/>
                  <a:tileRect/>
                </a:gradFill>
              </a:rPr>
              <a:t>SFX “</a:t>
            </a:r>
            <a:r>
              <a:rPr lang="en-US" dirty="0" err="1">
                <a:gradFill flip="none" rotWithShape="1">
                  <a:gsLst>
                    <a:gs pos="0">
                      <a:schemeClr val="tx1"/>
                    </a:gs>
                    <a:gs pos="100000">
                      <a:schemeClr val="tx1">
                        <a:lumMod val="75000"/>
                      </a:schemeClr>
                    </a:gs>
                  </a:gsLst>
                  <a:lin ang="5400000" scaled="0"/>
                  <a:tileRect/>
                </a:gradFill>
              </a:rPr>
              <a:t>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iyi</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yönetmen</a:t>
            </a:r>
            <a:r>
              <a:rPr lang="en-US" dirty="0">
                <a:gradFill flip="none" rotWithShape="1">
                  <a:gsLst>
                    <a:gs pos="0">
                      <a:schemeClr val="tx1"/>
                    </a:gs>
                    <a:gs pos="100000">
                      <a:schemeClr val="tx1">
                        <a:lumMod val="75000"/>
                      </a:schemeClr>
                    </a:gs>
                  </a:gsLst>
                  <a:lin ang="5400000" scaled="0"/>
                  <a:tileRect/>
                </a:gradFill>
              </a:rPr>
              <a:t>” </a:t>
            </a:r>
            <a:r>
              <a:rPr lang="en-US" dirty="0" err="1">
                <a:gradFill flip="none" rotWithShape="1">
                  <a:gsLst>
                    <a:gs pos="0">
                      <a:schemeClr val="tx1"/>
                    </a:gs>
                    <a:gs pos="100000">
                      <a:schemeClr val="tx1">
                        <a:lumMod val="75000"/>
                      </a:schemeClr>
                    </a:gs>
                  </a:gsLst>
                  <a:lin ang="5400000" scaled="0"/>
                  <a:tileRect/>
                </a:gradFill>
              </a:rPr>
              <a:t>ödülü</a:t>
            </a:r>
            <a:endParaRPr lang="en-US" dirty="0">
              <a:gradFill flip="none" rotWithShape="1">
                <a:gsLst>
                  <a:gs pos="0">
                    <a:schemeClr val="tx1"/>
                  </a:gs>
                  <a:gs pos="100000">
                    <a:schemeClr val="tx1">
                      <a:lumMod val="75000"/>
                    </a:schemeClr>
                  </a:gs>
                </a:gsLst>
                <a:lin ang="5400000" scaled="0"/>
                <a:tileRect/>
              </a:gradFill>
            </a:endParaRPr>
          </a:p>
          <a:p>
            <a:pPr>
              <a:buFont typeface="Wingdings" pitchFamily="2" charset="2"/>
              <a:buChar char="ü"/>
            </a:pPr>
            <a:r>
              <a:rPr lang="en-US" dirty="0">
                <a:gradFill flip="none" rotWithShape="1">
                  <a:gsLst>
                    <a:gs pos="0">
                      <a:schemeClr val="tx1"/>
                    </a:gs>
                    <a:gs pos="100000">
                      <a:schemeClr val="tx1">
                        <a:lumMod val="75000"/>
                      </a:schemeClr>
                    </a:gs>
                  </a:gsLst>
                  <a:lin ang="5400000" scaled="0"/>
                  <a:tileRect/>
                </a:gradFill>
              </a:rPr>
              <a:t>London Film Critics Circle </a:t>
            </a:r>
            <a:r>
              <a:rPr lang="en-US" dirty="0" err="1">
                <a:gradFill flip="none" rotWithShape="1">
                  <a:gsLst>
                    <a:gs pos="0">
                      <a:schemeClr val="tx1"/>
                    </a:gs>
                    <a:gs pos="100000">
                      <a:schemeClr val="tx1">
                        <a:lumMod val="75000"/>
                      </a:schemeClr>
                    </a:gs>
                  </a:gsLst>
                  <a:lin ang="5400000" scaled="0"/>
                  <a:tileRect/>
                </a:gradFill>
              </a:rPr>
              <a:t>ödülü</a:t>
            </a:r>
            <a:endParaRPr lang="en-US" dirty="0">
              <a:gradFill flip="none" rotWithShape="1">
                <a:gsLst>
                  <a:gs pos="0">
                    <a:schemeClr val="tx1"/>
                  </a:gs>
                  <a:gs pos="100000">
                    <a:schemeClr val="tx1">
                      <a:lumMod val="75000"/>
                    </a:schemeClr>
                  </a:gs>
                </a:gsLst>
                <a:lin ang="5400000" scaled="0"/>
                <a:tileRect/>
              </a:gradFill>
            </a:endParaRPr>
          </a:p>
        </p:txBody>
      </p:sp>
      <p:pic>
        <p:nvPicPr>
          <p:cNvPr id="2050" name="Picture 2" descr="The Prestige - Prestij (Dvd) &amp;amp; IMDb: 8,5 - Christopher Nolan |  kitapyurdu.com">
            <a:hlinkClick r:id="rId4"/>
            <a:extLst>
              <a:ext uri="{FF2B5EF4-FFF2-40B4-BE49-F238E27FC236}">
                <a16:creationId xmlns:a16="http://schemas.microsoft.com/office/drawing/2014/main" xmlns="" id="{CAF38887-93A0-D448-805D-F3F1DCB948D1}"/>
              </a:ext>
            </a:extLst>
          </p:cNvPr>
          <p:cNvPicPr>
            <a:picLocks noChangeAspect="1" noChangeArrowheads="1"/>
          </p:cNvPicPr>
          <p:nvPr/>
        </p:nvPicPr>
        <p:blipFill>
          <a:blip r:embed="rId5">
            <a:extLst>
              <a:ext uri="{28A0092B-C50C-407E-A947-70E740481C1C}">
                <a14:useLocalDpi xmlns:a14="http://schemas.microsoft.com/office/drawing/2010/main" xmlns="" val="0"/>
              </a:ext>
            </a:extLst>
          </a:blip>
          <a:stretch>
            <a:fillRect/>
          </a:stretch>
        </p:blipFill>
        <p:spPr bwMode="auto">
          <a:xfrm>
            <a:off x="658026" y="620720"/>
            <a:ext cx="3953260" cy="5607461"/>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28903184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xmlns="" name="Mesh" id="{789EC3FE-34FD-429C-9918-760025E6C145}" vid="{B8BE45C0-8141-4D58-8C71-A009BC26FBBB}"/>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676</Words>
  <Application>Microsoft Macintosh PowerPoint</Application>
  <PresentationFormat>Özel</PresentationFormat>
  <Paragraphs>115</Paragraphs>
  <Slides>16</Slides>
  <Notes>12</Notes>
  <HiddenSlides>0</HiddenSlides>
  <MMClips>0</MMClips>
  <ScaleCrop>false</ScaleCrop>
  <HeadingPairs>
    <vt:vector size="4" baseType="variant">
      <vt:variant>
        <vt:lpstr>Tema</vt:lpstr>
      </vt:variant>
      <vt:variant>
        <vt:i4>1</vt:i4>
      </vt:variant>
      <vt:variant>
        <vt:lpstr>Slayt Başlıkları</vt:lpstr>
      </vt:variant>
      <vt:variant>
        <vt:i4>16</vt:i4>
      </vt:variant>
    </vt:vector>
  </HeadingPairs>
  <TitlesOfParts>
    <vt:vector size="17" baseType="lpstr">
      <vt:lpstr>Mesh</vt:lpstr>
      <vt:lpstr> KURGU TEKNİKLERİ</vt:lpstr>
      <vt:lpstr>CRİSTOPHER NOLAN</vt:lpstr>
      <vt:lpstr>Slayt 3</vt:lpstr>
      <vt:lpstr>Slayt 4</vt:lpstr>
      <vt:lpstr>Takip</vt:lpstr>
      <vt:lpstr>Akıl Defteri</vt:lpstr>
      <vt:lpstr>Uykusuz</vt:lpstr>
      <vt:lpstr>Batman başlıyor</vt:lpstr>
      <vt:lpstr>Prestij</vt:lpstr>
      <vt:lpstr>Kara Şovalye</vt:lpstr>
      <vt:lpstr>Başlangıç</vt:lpstr>
      <vt:lpstr>Kara şövalye yükseliyor</vt:lpstr>
      <vt:lpstr>YILDIZLARARASI</vt:lpstr>
      <vt:lpstr>Dunkirk </vt:lpstr>
      <vt:lpstr>TENET</vt:lpstr>
      <vt:lpstr>Teşekkürler</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KURGU TEKNİKLERİ</dc:title>
  <dc:creator>Microsoft Office User</dc:creator>
  <cp:lastModifiedBy>acer</cp:lastModifiedBy>
  <cp:revision>8</cp:revision>
  <dcterms:created xsi:type="dcterms:W3CDTF">2021-12-15T12:51:52Z</dcterms:created>
  <dcterms:modified xsi:type="dcterms:W3CDTF">2021-12-16T09:25:36Z</dcterms:modified>
</cp:coreProperties>
</file>

<file path=docProps/thumbnail.jpeg>
</file>